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61" r:id="rId4"/>
    <p:sldId id="265"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18-Dec-18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EACEA Evaluation report</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 21 December 2018</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sr-Latn-RS" sz="2400" dirty="0" smtClean="0">
                <a:solidFill>
                  <a:srgbClr val="FF0000"/>
                </a:solidFill>
              </a:rPr>
              <a:t>S</a:t>
            </a:r>
            <a:r>
              <a:rPr lang="en-US" sz="2400" dirty="0" err="1" smtClean="0">
                <a:solidFill>
                  <a:srgbClr val="FF0000"/>
                </a:solidFill>
              </a:rPr>
              <a:t>hort</a:t>
            </a:r>
            <a:r>
              <a:rPr lang="en-US" sz="2400" dirty="0" smtClean="0">
                <a:solidFill>
                  <a:srgbClr val="FF0000"/>
                </a:solidFill>
              </a:rPr>
              <a:t> </a:t>
            </a:r>
            <a:r>
              <a:rPr lang="en-US" sz="2400" dirty="0" smtClean="0">
                <a:solidFill>
                  <a:srgbClr val="FF0000"/>
                </a:solidFill>
              </a:rPr>
              <a:t>presentation </a:t>
            </a:r>
            <a:r>
              <a:rPr lang="en-US" sz="2400" dirty="0" smtClean="0"/>
              <a:t>of the </a:t>
            </a:r>
            <a:r>
              <a:rPr lang="en-US" sz="2400" dirty="0" smtClean="0">
                <a:solidFill>
                  <a:srgbClr val="FF0000"/>
                </a:solidFill>
              </a:rPr>
              <a:t>curriculum structure </a:t>
            </a:r>
            <a:r>
              <a:rPr lang="en-US" sz="2400" dirty="0" smtClean="0"/>
              <a:t>and titles of the courses </a:t>
            </a:r>
            <a:r>
              <a:rPr lang="en-US" sz="2400" dirty="0" smtClean="0">
                <a:solidFill>
                  <a:srgbClr val="FF0000"/>
                </a:solidFill>
              </a:rPr>
              <a:t>would have made this application better</a:t>
            </a:r>
            <a:r>
              <a:rPr lang="en-US" sz="2400" dirty="0" smtClean="0"/>
              <a:t>. 	</a:t>
            </a:r>
          </a:p>
          <a:p>
            <a:pPr algn="just">
              <a:buFont typeface="Wingdings" pitchFamily="2" charset="2"/>
              <a:buChar char="Ø"/>
            </a:pPr>
            <a:r>
              <a:rPr lang="sr-Latn-RS" sz="2400" dirty="0" smtClean="0"/>
              <a:t> </a:t>
            </a:r>
            <a:r>
              <a:rPr lang="en-US" sz="2400" dirty="0" smtClean="0">
                <a:latin typeface="Calibri Light" pitchFamily="34" charset="0"/>
                <a:cs typeface="Calibri Light" pitchFamily="34" charset="0"/>
              </a:rPr>
              <a:t>The methodology is based on standard pedagogical, training, and analytic and research methods. There are some </a:t>
            </a:r>
            <a:r>
              <a:rPr lang="en-US" sz="2400" b="1" dirty="0" smtClean="0">
                <a:latin typeface="Calibri Light" pitchFamily="34" charset="0"/>
                <a:cs typeface="Calibri Light" pitchFamily="34" charset="0"/>
              </a:rPr>
              <a:t>appropriate and relatively innovative tools</a:t>
            </a:r>
            <a:r>
              <a:rPr lang="en-US"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a:t>
            </a:r>
            <a:r>
              <a:rPr lang="en-US" sz="2400" dirty="0" smtClean="0">
                <a:latin typeface="Calibri Light" pitchFamily="34" charset="0"/>
                <a:cs typeface="Calibri Light" pitchFamily="34" charset="0"/>
              </a:rPr>
              <a:t>using </a:t>
            </a:r>
            <a:r>
              <a:rPr lang="en-US" sz="2400" dirty="0" smtClean="0">
                <a:latin typeface="Calibri Light" pitchFamily="34" charset="0"/>
                <a:cs typeface="Calibri Light" pitchFamily="34" charset="0"/>
              </a:rPr>
              <a:t>ITC in teaching, implementation of best practices of the EU consortia members, problem based learning, and case study </a:t>
            </a:r>
            <a:r>
              <a:rPr lang="en-US" sz="2400" dirty="0" smtClean="0">
                <a:latin typeface="Calibri Light" pitchFamily="34" charset="0"/>
                <a:cs typeface="Calibri Light" pitchFamily="34" charset="0"/>
              </a:rPr>
              <a:t>methods</a:t>
            </a:r>
            <a:r>
              <a:rPr lang="sr-Latn-RS" sz="2400" dirty="0" smtClean="0">
                <a:latin typeface="Calibri Light" pitchFamily="34" charset="0"/>
                <a:cs typeface="Calibri Light" pitchFamily="34" charset="0"/>
              </a:rPr>
              <a:t>)</a:t>
            </a:r>
            <a:r>
              <a:rPr lang="en-US" sz="2400" dirty="0" smtClean="0">
                <a:latin typeface="Calibri Light" pitchFamily="34" charset="0"/>
                <a:cs typeface="Calibri Light" pitchFamily="34" charset="0"/>
              </a:rPr>
              <a:t>. </a:t>
            </a:r>
            <a:r>
              <a:rPr lang="en-US" sz="2400" dirty="0" smtClean="0"/>
              <a:t>	</a:t>
            </a: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budget</a:t>
            </a:r>
            <a:r>
              <a:rPr lang="en-US" sz="2400" dirty="0" smtClean="0">
                <a:latin typeface="Calibri Light" pitchFamily="34" charset="0"/>
                <a:cs typeface="Calibri Light" pitchFamily="34" charset="0"/>
              </a:rPr>
              <a:t> of this proposal is </a:t>
            </a:r>
            <a:r>
              <a:rPr lang="en-US" sz="2400" b="1" dirty="0" smtClean="0">
                <a:latin typeface="Calibri Light" pitchFamily="34" charset="0"/>
                <a:cs typeface="Calibri Light" pitchFamily="34" charset="0"/>
              </a:rPr>
              <a:t>transparent and balanced</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Funds are </a:t>
            </a:r>
            <a:r>
              <a:rPr lang="en-US" sz="2400" b="1" dirty="0" smtClean="0">
                <a:latin typeface="Calibri Light" pitchFamily="34" charset="0"/>
                <a:cs typeface="Calibri Light" pitchFamily="34" charset="0"/>
              </a:rPr>
              <a:t>allocated according to the activities </a:t>
            </a:r>
            <a:r>
              <a:rPr lang="en-US" sz="2400" dirty="0" smtClean="0">
                <a:latin typeface="Calibri Light" pitchFamily="34" charset="0"/>
                <a:cs typeface="Calibri Light" pitchFamily="34" charset="0"/>
              </a:rPr>
              <a:t>envisaged per each partner involved. </a:t>
            </a:r>
            <a:r>
              <a:rPr lang="en-US" sz="2400" dirty="0" smtClean="0"/>
              <a:t>	</a:t>
            </a:r>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equipment spending </a:t>
            </a:r>
            <a:r>
              <a:rPr lang="en-US" sz="2400" dirty="0" smtClean="0">
                <a:latin typeface="Calibri Light" pitchFamily="34" charset="0"/>
                <a:cs typeface="Calibri Light" pitchFamily="34" charset="0"/>
              </a:rPr>
              <a:t>is </a:t>
            </a:r>
            <a:r>
              <a:rPr lang="en-US" sz="2400" b="1" dirty="0" smtClean="0">
                <a:latin typeface="Calibri Light" pitchFamily="34" charset="0"/>
                <a:cs typeface="Calibri Light" pitchFamily="34" charset="0"/>
              </a:rPr>
              <a:t>equality directed to all Partner Countries</a:t>
            </a:r>
            <a:r>
              <a:rPr lang="en-US" sz="2400" dirty="0" smtClean="0">
                <a:latin typeface="Calibri Light" pitchFamily="34" charset="0"/>
                <a:cs typeface="Calibri Light" pitchFamily="34" charset="0"/>
              </a:rPr>
              <a:t> higher education institutions (HEIs), </a:t>
            </a:r>
            <a:r>
              <a:rPr lang="en-US" sz="2400" b="1" dirty="0" smtClean="0">
                <a:latin typeface="Calibri Light" pitchFamily="34" charset="0"/>
                <a:cs typeface="Calibri Light" pitchFamily="34" charset="0"/>
              </a:rPr>
              <a:t>tender procedures for supply are well described</a:t>
            </a:r>
            <a:r>
              <a:rPr lang="en-US" sz="2400" dirty="0" smtClean="0">
                <a:latin typeface="Calibri Light" pitchFamily="34" charset="0"/>
                <a:cs typeface="Calibri Light" pitchFamily="34" charset="0"/>
              </a:rPr>
              <a:t>, but </a:t>
            </a:r>
            <a:r>
              <a:rPr lang="en-US" sz="2400" dirty="0" smtClean="0">
                <a:solidFill>
                  <a:srgbClr val="FF0000"/>
                </a:solidFill>
                <a:latin typeface="Calibri Light" pitchFamily="34" charset="0"/>
                <a:cs typeface="Calibri Light" pitchFamily="34" charset="0"/>
              </a:rPr>
              <a:t>the argumentation of the equality of equipment distribution is not clear</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Financial </a:t>
            </a:r>
            <a:r>
              <a:rPr lang="en-US" sz="2400" dirty="0" smtClean="0">
                <a:latin typeface="Calibri Light" pitchFamily="34" charset="0"/>
                <a:cs typeface="Calibri Light" pitchFamily="34" charset="0"/>
              </a:rPr>
              <a:t>management is presented in brief, but the mechanism of operation is convincing and includes the listing of every single item of expenditure.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This </a:t>
            </a:r>
            <a:r>
              <a:rPr lang="en-US" sz="2400" dirty="0" smtClean="0">
                <a:latin typeface="Calibri Light" pitchFamily="34" charset="0"/>
                <a:cs typeface="Calibri Light" pitchFamily="34" charset="0"/>
              </a:rPr>
              <a:t>three-year project is </a:t>
            </a:r>
            <a:r>
              <a:rPr lang="en-US" sz="2400" b="1" dirty="0" smtClean="0">
                <a:latin typeface="Calibri Light" pitchFamily="34" charset="0"/>
                <a:cs typeface="Calibri Light" pitchFamily="34" charset="0"/>
              </a:rPr>
              <a:t>cost-effective and allocates appropriate resources to each activity identified</a:t>
            </a:r>
            <a:r>
              <a:rPr lang="en-US" sz="2400" dirty="0" smtClean="0">
                <a:latin typeface="Calibri Light" pitchFamily="34" charset="0"/>
                <a:cs typeface="Calibri Light" pitchFamily="34" charset="0"/>
              </a:rPr>
              <a:t>, with tasks and obligations described for all the partners, apart from the equipment costs. 	</a:t>
            </a:r>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overall proposal </a:t>
            </a:r>
            <a:r>
              <a:rPr lang="en-US" sz="2400" b="1" dirty="0" smtClean="0">
                <a:latin typeface="Calibri Light" pitchFamily="34" charset="0"/>
                <a:cs typeface="Calibri Light" pitchFamily="34" charset="0"/>
              </a:rPr>
              <a:t>provides clear logical connections </a:t>
            </a:r>
            <a:r>
              <a:rPr lang="en-US" sz="2400" dirty="0" smtClean="0">
                <a:latin typeface="Calibri Light" pitchFamily="34" charset="0"/>
                <a:cs typeface="Calibri Light" pitchFamily="34" charset="0"/>
              </a:rPr>
              <a:t>between (wider and specifics) </a:t>
            </a:r>
            <a:r>
              <a:rPr lang="en-US" sz="2400" b="1" dirty="0" smtClean="0">
                <a:latin typeface="Calibri Light" pitchFamily="34" charset="0"/>
                <a:cs typeface="Calibri Light" pitchFamily="34" charset="0"/>
              </a:rPr>
              <a:t>project objectives, methodology, activities, and the budget proposed</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logical framework matrix (LFM) outlines a traceable horizontal and vertical logic of the elements including specifically described indicators of progress and how they will be measured</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When it comes to the work plan, </a:t>
            </a:r>
            <a:r>
              <a:rPr lang="en-US" sz="2400" b="1" dirty="0" smtClean="0">
                <a:latin typeface="Calibri Light" pitchFamily="34" charset="0"/>
                <a:cs typeface="Calibri Light" pitchFamily="34" charset="0"/>
              </a:rPr>
              <a:t>the activities are reasonably envisaged for the entire project cycle</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work plan presented is </a:t>
            </a:r>
            <a:r>
              <a:rPr lang="en-US" sz="2400" b="1" dirty="0" smtClean="0">
                <a:latin typeface="Calibri Light" pitchFamily="34" charset="0"/>
                <a:cs typeface="Calibri Light" pitchFamily="34" charset="0"/>
              </a:rPr>
              <a:t>appropriate for a curriculum development project </a:t>
            </a:r>
            <a:r>
              <a:rPr lang="en-US" sz="2400" dirty="0" smtClean="0">
                <a:latin typeface="Calibri Light" pitchFamily="34" charset="0"/>
                <a:cs typeface="Calibri Light" pitchFamily="34" charset="0"/>
              </a:rPr>
              <a:t>including specific activities such as change of course content and accreditation of the </a:t>
            </a:r>
            <a:r>
              <a:rPr lang="en-US" sz="2400" dirty="0" err="1" smtClean="0">
                <a:latin typeface="Calibri Light" pitchFamily="34" charset="0"/>
                <a:cs typeface="Calibri Light" pitchFamily="34" charset="0"/>
              </a:rPr>
              <a:t>programme</a:t>
            </a:r>
            <a:r>
              <a:rPr lang="en-US" sz="2400" dirty="0" smtClean="0">
                <a:latin typeface="Calibri Light" pitchFamily="34" charset="0"/>
                <a:cs typeface="Calibri Light" pitchFamily="34" charset="0"/>
              </a:rPr>
              <a:t>. </a:t>
            </a:r>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T</a:t>
            </a:r>
            <a:r>
              <a:rPr lang="en-US" sz="2400" dirty="0" smtClean="0">
                <a:latin typeface="Calibri Light" pitchFamily="34" charset="0"/>
                <a:cs typeface="Calibri Light" pitchFamily="34" charset="0"/>
              </a:rPr>
              <a:t>he </a:t>
            </a:r>
            <a:r>
              <a:rPr lang="en-US" sz="2400" dirty="0" smtClean="0">
                <a:latin typeface="Calibri Light" pitchFamily="34" charset="0"/>
                <a:cs typeface="Calibri Light" pitchFamily="34" charset="0"/>
              </a:rPr>
              <a:t>work plan is </a:t>
            </a:r>
            <a:r>
              <a:rPr lang="en-US" sz="2400" b="1" dirty="0" smtClean="0">
                <a:latin typeface="Calibri Light" pitchFamily="34" charset="0"/>
                <a:cs typeface="Calibri Light" pitchFamily="34" charset="0"/>
              </a:rPr>
              <a:t>well balanced</a:t>
            </a:r>
            <a:r>
              <a:rPr lang="en-US" sz="2400" dirty="0" smtClean="0">
                <a:latin typeface="Calibri Light" pitchFamily="34" charset="0"/>
                <a:cs typeface="Calibri Light" pitchFamily="34" charset="0"/>
              </a:rPr>
              <a:t>, demonstrates </a:t>
            </a:r>
            <a:r>
              <a:rPr lang="en-US" sz="2400" b="1" dirty="0" smtClean="0">
                <a:latin typeface="Calibri Light" pitchFamily="34" charset="0"/>
                <a:cs typeface="Calibri Light" pitchFamily="34" charset="0"/>
              </a:rPr>
              <a:t>sound time planning</a:t>
            </a:r>
            <a:r>
              <a:rPr lang="en-US" sz="2400" dirty="0" smtClean="0">
                <a:latin typeface="Calibri Light" pitchFamily="34" charset="0"/>
                <a:cs typeface="Calibri Light" pitchFamily="34" charset="0"/>
              </a:rPr>
              <a:t>, including all project activities in chronological order with the relevant planning capacity of the applicants stated (together with the accreditation of the Master curriculum within the second year of the project cycle). </a:t>
            </a:r>
            <a:endParaRPr lang="sr-Latn-R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pPr algn="just">
              <a:buFont typeface="Wingdings" pitchFamily="2" charset="2"/>
              <a:buChar char="Ø"/>
            </a:pPr>
            <a:r>
              <a:rPr lang="sr-Latn-RS" sz="2400" dirty="0" smtClean="0"/>
              <a:t> </a:t>
            </a:r>
            <a:r>
              <a:rPr lang="en-US" sz="2400" dirty="0" smtClean="0">
                <a:latin typeface="Calibri Light" pitchFamily="34" charset="0"/>
                <a:cs typeface="Calibri Light" pitchFamily="34" charset="0"/>
              </a:rPr>
              <a:t>Some of the </a:t>
            </a:r>
            <a:r>
              <a:rPr lang="en-US" sz="2400" b="1" dirty="0" smtClean="0">
                <a:latin typeface="Calibri Light" pitchFamily="34" charset="0"/>
                <a:cs typeface="Calibri Light" pitchFamily="34" charset="0"/>
              </a:rPr>
              <a:t>very important risks and assumptions </a:t>
            </a:r>
            <a:r>
              <a:rPr lang="en-US" sz="2400" dirty="0" smtClean="0">
                <a:latin typeface="Calibri Light" pitchFamily="34" charset="0"/>
                <a:cs typeface="Calibri Light" pitchFamily="34" charset="0"/>
              </a:rPr>
              <a:t>related to this project are clearly identified and some mitigating actions are </a:t>
            </a:r>
            <a:r>
              <a:rPr lang="en-US" sz="2400" b="1" dirty="0" smtClean="0">
                <a:latin typeface="Calibri Light" pitchFamily="34" charset="0"/>
                <a:cs typeface="Calibri Light" pitchFamily="34" charset="0"/>
              </a:rPr>
              <a:t>properly addressed</a:t>
            </a:r>
            <a:r>
              <a:rPr lang="en-US" sz="2400" dirty="0" smtClean="0">
                <a:latin typeface="Calibri Light" pitchFamily="34" charset="0"/>
                <a:cs typeface="Calibri Light" pitchFamily="34" charset="0"/>
              </a:rPr>
              <a:t>. </a:t>
            </a:r>
            <a:r>
              <a:rPr lang="en-US" sz="2400" dirty="0" smtClean="0"/>
              <a:t>	</a:t>
            </a:r>
            <a:endParaRPr lang="sr-Latn-RS" sz="2400" dirty="0" smtClean="0"/>
          </a:p>
          <a:p>
            <a:pPr algn="just">
              <a:buFont typeface="Wingdings" pitchFamily="2" charset="2"/>
              <a:buChar char="Ø"/>
            </a:pPr>
            <a:endParaRPr lang="en-US" sz="2400" dirty="0" smtClean="0"/>
          </a:p>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S</a:t>
            </a:r>
            <a:r>
              <a:rPr lang="en-US" sz="2400" dirty="0" err="1" smtClean="0">
                <a:latin typeface="Calibri Light" pitchFamily="34" charset="0"/>
                <a:cs typeface="Calibri Light" pitchFamily="34" charset="0"/>
              </a:rPr>
              <a:t>ome</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of the risks (</a:t>
            </a:r>
            <a:r>
              <a:rPr lang="en-US" sz="2400" dirty="0" smtClean="0">
                <a:solidFill>
                  <a:srgbClr val="FF0000"/>
                </a:solidFill>
                <a:latin typeface="Calibri Light" pitchFamily="34" charset="0"/>
                <a:cs typeface="Calibri Light" pitchFamily="34" charset="0"/>
              </a:rPr>
              <a:t>delay of the equipment supply</a:t>
            </a:r>
            <a:r>
              <a:rPr lang="en-US" sz="2400" dirty="0" smtClean="0">
                <a:latin typeface="Calibri Light" pitchFamily="34" charset="0"/>
                <a:cs typeface="Calibri Light" pitchFamily="34" charset="0"/>
              </a:rPr>
              <a:t>) need very clear mitigating actions </a:t>
            </a:r>
            <a:r>
              <a:rPr lang="en-US" sz="2400" dirty="0" smtClean="0">
                <a:solidFill>
                  <a:srgbClr val="FF0000"/>
                </a:solidFill>
                <a:latin typeface="Calibri Light" pitchFamily="34" charset="0"/>
                <a:cs typeface="Calibri Light" pitchFamily="34" charset="0"/>
              </a:rPr>
              <a:t>to be identified</a:t>
            </a:r>
            <a:r>
              <a:rPr lang="en-US" sz="2400" dirty="0" smtClean="0">
                <a:latin typeface="Calibri Light" pitchFamily="34" charset="0"/>
                <a:cs typeface="Calibri Light" pitchFamily="34" charset="0"/>
              </a:rPr>
              <a:t>. 	</a:t>
            </a: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quality management </a:t>
            </a:r>
            <a:r>
              <a:rPr lang="en-US" sz="2400" dirty="0" smtClean="0">
                <a:latin typeface="Calibri Light" pitchFamily="34" charset="0"/>
                <a:cs typeface="Calibri Light" pitchFamily="34" charset="0"/>
              </a:rPr>
              <a:t>(monitoring and control) will be insured via a </a:t>
            </a:r>
            <a:r>
              <a:rPr lang="en-US" sz="2400" b="1" dirty="0" smtClean="0">
                <a:latin typeface="Calibri Light" pitchFamily="34" charset="0"/>
                <a:cs typeface="Calibri Light" pitchFamily="34" charset="0"/>
              </a:rPr>
              <a:t>quality and assurance plan</a:t>
            </a:r>
            <a:r>
              <a:rPr lang="en-US" sz="2400" dirty="0" smtClean="0">
                <a:latin typeface="Calibri Light" pitchFamily="34" charset="0"/>
                <a:cs typeface="Calibri Light" pitchFamily="34" charset="0"/>
              </a:rPr>
              <a:t>, which describes a reasonable mechanism of internal quality control activities to be applied during the entire project cycle.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An </a:t>
            </a:r>
            <a:r>
              <a:rPr lang="en-US" sz="2400" b="1" dirty="0" smtClean="0">
                <a:latin typeface="Calibri Light" pitchFamily="34" charset="0"/>
                <a:cs typeface="Calibri Light" pitchFamily="34" charset="0"/>
              </a:rPr>
              <a:t>external evaluation </a:t>
            </a:r>
            <a:r>
              <a:rPr lang="en-US" sz="2400" dirty="0" smtClean="0">
                <a:latin typeface="Calibri Light" pitchFamily="34" charset="0"/>
                <a:cs typeface="Calibri Light" pitchFamily="34" charset="0"/>
              </a:rPr>
              <a:t>of the project and the </a:t>
            </a:r>
            <a:r>
              <a:rPr lang="en-US" sz="2400" b="1" dirty="0" smtClean="0">
                <a:latin typeface="Calibri Light" pitchFamily="34" charset="0"/>
                <a:cs typeface="Calibri Light" pitchFamily="34" charset="0"/>
              </a:rPr>
              <a:t>accreditation</a:t>
            </a:r>
            <a:r>
              <a:rPr lang="en-US" sz="2400" dirty="0" smtClean="0">
                <a:latin typeface="Calibri Light" pitchFamily="34" charset="0"/>
                <a:cs typeface="Calibri Light" pitchFamily="34" charset="0"/>
              </a:rPr>
              <a:t> of the new curriculum are </a:t>
            </a:r>
            <a:r>
              <a:rPr lang="en-US" sz="2400" b="1" dirty="0" smtClean="0">
                <a:latin typeface="Calibri Light" pitchFamily="34" charset="0"/>
                <a:cs typeface="Calibri Light" pitchFamily="34" charset="0"/>
              </a:rPr>
              <a:t>adequately envisaged</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sr-Latn-RS" sz="2400" dirty="0" smtClean="0">
                <a:solidFill>
                  <a:srgbClr val="FF0000"/>
                </a:solidFill>
                <a:latin typeface="Calibri Light" pitchFamily="34" charset="0"/>
                <a:cs typeface="Calibri Light" pitchFamily="34" charset="0"/>
              </a:rPr>
              <a:t>T</a:t>
            </a:r>
            <a:r>
              <a:rPr lang="en-US" sz="2400" dirty="0" smtClean="0">
                <a:solidFill>
                  <a:srgbClr val="FF0000"/>
                </a:solidFill>
                <a:latin typeface="Calibri Light" pitchFamily="34" charset="0"/>
                <a:cs typeface="Calibri Light" pitchFamily="34" charset="0"/>
              </a:rPr>
              <a:t>he </a:t>
            </a:r>
            <a:r>
              <a:rPr lang="en-US" sz="2400" dirty="0" smtClean="0">
                <a:solidFill>
                  <a:srgbClr val="FF0000"/>
                </a:solidFill>
                <a:latin typeface="Calibri Light" pitchFamily="34" charset="0"/>
                <a:cs typeface="Calibri Light" pitchFamily="34" charset="0"/>
              </a:rPr>
              <a:t>external quality evaluation (usually envisaged for the end of the project) is planned for the second project year and in this way is not justified. </a:t>
            </a:r>
            <a:r>
              <a:rPr lang="en-US" sz="2400" dirty="0" smtClean="0">
                <a:latin typeface="Calibri Light" pitchFamily="34" charset="0"/>
                <a:cs typeface="Calibri Light" pitchFamily="34" charset="0"/>
              </a:rPr>
              <a:t>	</a:t>
            </a: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This </a:t>
            </a:r>
            <a:r>
              <a:rPr lang="en-US" sz="2400" dirty="0" smtClean="0">
                <a:latin typeface="Calibri Light" pitchFamily="34" charset="0"/>
                <a:cs typeface="Calibri Light" pitchFamily="34" charset="0"/>
              </a:rPr>
              <a:t>joint project involves a </a:t>
            </a:r>
            <a:r>
              <a:rPr lang="en-US" sz="2400" b="1" dirty="0" smtClean="0">
                <a:latin typeface="Calibri Light" pitchFamily="34" charset="0"/>
                <a:cs typeface="Calibri Light" pitchFamily="34" charset="0"/>
              </a:rPr>
              <a:t>very well established partnership between HEIs</a:t>
            </a:r>
            <a:r>
              <a:rPr lang="en-US" sz="2400" dirty="0" smtClean="0">
                <a:latin typeface="Calibri Light" pitchFamily="34" charset="0"/>
                <a:cs typeface="Calibri Light" pitchFamily="34" charset="0"/>
              </a:rPr>
              <a:t>, both from non-EU and EU member states. 	</a:t>
            </a: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HEIs involved are </a:t>
            </a:r>
            <a:r>
              <a:rPr lang="en-US" sz="2400" b="1" dirty="0" smtClean="0">
                <a:latin typeface="Calibri Light" pitchFamily="34" charset="0"/>
                <a:cs typeface="Calibri Light" pitchFamily="34" charset="0"/>
              </a:rPr>
              <a:t>presented</a:t>
            </a: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in a comprehensive way </a:t>
            </a:r>
            <a:r>
              <a:rPr lang="en-US" sz="2400" dirty="0" smtClean="0">
                <a:latin typeface="Calibri Light" pitchFamily="34" charset="0"/>
                <a:cs typeface="Calibri Light" pitchFamily="34" charset="0"/>
              </a:rPr>
              <a:t>within the application form, with plenty of evidence for the high quality expertise in the water management evident.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main applicant </a:t>
            </a:r>
            <a:r>
              <a:rPr lang="en-US" sz="2400" dirty="0" smtClean="0">
                <a:latin typeface="Calibri Light" pitchFamily="34" charset="0"/>
                <a:cs typeface="Calibri Light" pitchFamily="34" charset="0"/>
              </a:rPr>
              <a:t>is a university with a </a:t>
            </a:r>
            <a:r>
              <a:rPr lang="en-US" sz="2400" b="1" dirty="0" smtClean="0">
                <a:latin typeface="Calibri Light" pitchFamily="34" charset="0"/>
                <a:cs typeface="Calibri Light" pitchFamily="34" charset="0"/>
              </a:rPr>
              <a:t>wide experience </a:t>
            </a:r>
            <a:r>
              <a:rPr lang="en-US" sz="2400" dirty="0" smtClean="0">
                <a:latin typeface="Calibri Light" pitchFamily="34" charset="0"/>
                <a:cs typeface="Calibri Light" pitchFamily="34" charset="0"/>
              </a:rPr>
              <a:t>in management of European projects.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application</a:t>
            </a: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includes leading universities in the field of water resources management from the Western Balkans</a:t>
            </a:r>
            <a:r>
              <a:rPr lang="en-US" sz="2400" dirty="0" smtClean="0">
                <a:latin typeface="Calibri Light" pitchFamily="34" charset="0"/>
                <a:cs typeface="Calibri Light" pitchFamily="34" charset="0"/>
              </a:rPr>
              <a:t>, which will contribute to the strengthening of the project development in the targeted region.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project team </a:t>
            </a:r>
            <a:r>
              <a:rPr lang="en-US" sz="2400" dirty="0" smtClean="0">
                <a:latin typeface="Calibri Light" pitchFamily="34" charset="0"/>
                <a:cs typeface="Calibri Light" pitchFamily="34" charset="0"/>
              </a:rPr>
              <a:t>is </a:t>
            </a:r>
            <a:r>
              <a:rPr lang="en-US" sz="2400" b="1" dirty="0" smtClean="0">
                <a:latin typeface="Calibri Light" pitchFamily="34" charset="0"/>
                <a:cs typeface="Calibri Light" pitchFamily="34" charset="0"/>
              </a:rPr>
              <a:t>very well presented</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relevant information </a:t>
            </a:r>
            <a:r>
              <a:rPr lang="en-US" sz="2400" dirty="0" smtClean="0">
                <a:latin typeface="Calibri Light" pitchFamily="34" charset="0"/>
                <a:cs typeface="Calibri Light" pitchFamily="34" charset="0"/>
              </a:rPr>
              <a:t>regarding the </a:t>
            </a:r>
            <a:r>
              <a:rPr lang="en-US" sz="2400" b="1" dirty="0" smtClean="0">
                <a:latin typeface="Calibri Light" pitchFamily="34" charset="0"/>
                <a:cs typeface="Calibri Light" pitchFamily="34" charset="0"/>
              </a:rPr>
              <a:t>project team members </a:t>
            </a:r>
            <a:r>
              <a:rPr lang="en-US" sz="2400" dirty="0" smtClean="0">
                <a:latin typeface="Calibri Light" pitchFamily="34" charset="0"/>
                <a:cs typeface="Calibri Light" pitchFamily="34" charset="0"/>
              </a:rPr>
              <a:t>from the academic staff is </a:t>
            </a:r>
            <a:r>
              <a:rPr lang="en-US" sz="2400" b="1" dirty="0" smtClean="0">
                <a:latin typeface="Calibri Light" pitchFamily="34" charset="0"/>
                <a:cs typeface="Calibri Light" pitchFamily="34" charset="0"/>
              </a:rPr>
              <a:t>given in detail</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Comprehensive </a:t>
            </a:r>
            <a:r>
              <a:rPr lang="en-US" sz="2400" dirty="0" smtClean="0">
                <a:latin typeface="Calibri Light" pitchFamily="34" charset="0"/>
                <a:cs typeface="Calibri Light" pitchFamily="34" charset="0"/>
              </a:rPr>
              <a:t>evidence on the pertinent publications of the project team is provided as well.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proposed </a:t>
            </a:r>
            <a:r>
              <a:rPr lang="en-US" sz="2400" b="1" dirty="0" smtClean="0">
                <a:latin typeface="Calibri Light" pitchFamily="34" charset="0"/>
                <a:cs typeface="Calibri Light" pitchFamily="34" charset="0"/>
              </a:rPr>
              <a:t>team members are very skilled </a:t>
            </a:r>
            <a:r>
              <a:rPr lang="en-US" sz="2400" dirty="0" smtClean="0">
                <a:latin typeface="Calibri Light" pitchFamily="34" charset="0"/>
                <a:cs typeface="Calibri Light" pitchFamily="34" charset="0"/>
              </a:rPr>
              <a:t>and will be a guarantee for successful project implementation.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Appropriate </a:t>
            </a:r>
            <a:r>
              <a:rPr lang="en-US" sz="2400" dirty="0" smtClean="0">
                <a:latin typeface="Calibri Light" pitchFamily="34" charset="0"/>
                <a:cs typeface="Calibri Light" pitchFamily="34" charset="0"/>
              </a:rPr>
              <a:t>information for the project’s experience of the non-academic partner (Public Water Management Company from a Partner Country) is given as well.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T</a:t>
            </a:r>
            <a:r>
              <a:rPr lang="en-US" sz="2400" dirty="0" smtClean="0">
                <a:latin typeface="Calibri Light" pitchFamily="34" charset="0"/>
                <a:cs typeface="Calibri Light" pitchFamily="34" charset="0"/>
              </a:rPr>
              <a:t>he </a:t>
            </a:r>
            <a:r>
              <a:rPr lang="en-US" sz="2400" dirty="0" smtClean="0">
                <a:latin typeface="Calibri Light" pitchFamily="34" charset="0"/>
                <a:cs typeface="Calibri Light" pitchFamily="34" charset="0"/>
              </a:rPr>
              <a:t>main management support will be guaranteed by the lead applicant. Respectively, the evidence for its wide experience in the field is also well demonstrated. </a:t>
            </a:r>
            <a:r>
              <a:rPr lang="en-US" sz="2400" dirty="0" smtClean="0"/>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project also </a:t>
            </a:r>
            <a:r>
              <a:rPr lang="en-US" sz="2400" b="1" dirty="0" smtClean="0">
                <a:latin typeface="Calibri Light" pitchFamily="34" charset="0"/>
                <a:cs typeface="Calibri Light" pitchFamily="34" charset="0"/>
              </a:rPr>
              <a:t>boasts very appropriate associated partners </a:t>
            </a:r>
            <a:r>
              <a:rPr lang="en-US" sz="2400" dirty="0" smtClean="0">
                <a:latin typeface="Calibri Light" pitchFamily="34" charset="0"/>
                <a:cs typeface="Calibri Light" pitchFamily="34" charset="0"/>
              </a:rPr>
              <a:t>including public water management companies and associations of water utility companies. </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By </a:t>
            </a:r>
            <a:r>
              <a:rPr lang="en-US" sz="2400" dirty="0" smtClean="0">
                <a:latin typeface="Calibri Light" pitchFamily="34" charset="0"/>
                <a:cs typeface="Calibri Light" pitchFamily="34" charset="0"/>
              </a:rPr>
              <a:t>implementing an approach of having a combination of very appropriate non-academic and associated partners in the field of water management, </a:t>
            </a:r>
            <a:r>
              <a:rPr lang="en-US" sz="2400" b="1" dirty="0" smtClean="0">
                <a:latin typeface="Calibri Light" pitchFamily="34" charset="0"/>
                <a:cs typeface="Calibri Light" pitchFamily="34" charset="0"/>
              </a:rPr>
              <a:t>the project can be seen as fully benefiting </a:t>
            </a:r>
            <a:r>
              <a:rPr lang="en-US" sz="2400" dirty="0" smtClean="0">
                <a:latin typeface="Calibri Light" pitchFamily="34" charset="0"/>
                <a:cs typeface="Calibri Light" pitchFamily="34" charset="0"/>
              </a:rPr>
              <a:t>from the different experiences and specific expertise of the described participating </a:t>
            </a:r>
            <a:r>
              <a:rPr lang="en-US" sz="2400"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distribution of tasks </a:t>
            </a:r>
            <a:r>
              <a:rPr lang="en-US" sz="2400" dirty="0" smtClean="0">
                <a:latin typeface="Calibri Light" pitchFamily="34" charset="0"/>
                <a:cs typeface="Calibri Light" pitchFamily="34" charset="0"/>
              </a:rPr>
              <a:t>to be completed by the participating </a:t>
            </a:r>
            <a:r>
              <a:rPr lang="en-US" sz="2400"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is presented in a </a:t>
            </a:r>
            <a:r>
              <a:rPr lang="en-US" sz="2400" b="1" dirty="0" smtClean="0">
                <a:latin typeface="Calibri Light" pitchFamily="34" charset="0"/>
                <a:cs typeface="Calibri Light" pitchFamily="34" charset="0"/>
              </a:rPr>
              <a:t>very detailed way </a:t>
            </a:r>
            <a:r>
              <a:rPr lang="en-US" sz="2400" dirty="0" smtClean="0">
                <a:latin typeface="Calibri Light" pitchFamily="34" charset="0"/>
                <a:cs typeface="Calibri Light" pitchFamily="34" charset="0"/>
              </a:rPr>
              <a:t>and the </a:t>
            </a:r>
            <a:r>
              <a:rPr lang="en-US" sz="2400" b="1" dirty="0" smtClean="0">
                <a:latin typeface="Calibri Light" pitchFamily="34" charset="0"/>
                <a:cs typeface="Calibri Light" pitchFamily="34" charset="0"/>
              </a:rPr>
              <a:t>responsibilities</a:t>
            </a:r>
            <a:r>
              <a:rPr lang="en-US" sz="2400" dirty="0" smtClean="0">
                <a:latin typeface="Calibri Light" pitchFamily="34" charset="0"/>
                <a:cs typeface="Calibri Light" pitchFamily="34" charset="0"/>
              </a:rPr>
              <a:t> of each partner are </a:t>
            </a:r>
            <a:r>
              <a:rPr lang="en-US" sz="2400" b="1" dirty="0" smtClean="0">
                <a:latin typeface="Calibri Light" pitchFamily="34" charset="0"/>
                <a:cs typeface="Calibri Light" pitchFamily="34" charset="0"/>
              </a:rPr>
              <a:t>assigned by taking into consideration their specific expertise and capacity</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Likewise, the role of the non-academic partner in project implementation is well presented also. 	</a:t>
            </a:r>
            <a:endParaRPr lang="en-U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Appropriate </a:t>
            </a:r>
            <a:r>
              <a:rPr lang="en-US" sz="2400" dirty="0" smtClean="0">
                <a:latin typeface="Calibri Light" pitchFamily="34" charset="0"/>
                <a:cs typeface="Calibri Light" pitchFamily="34" charset="0"/>
              </a:rPr>
              <a:t>tools and actions have been included so that a fitting project management is to be guaranteed. </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structure of the management bodies is clear </a:t>
            </a:r>
            <a:r>
              <a:rPr lang="en-US" sz="2400" dirty="0" smtClean="0">
                <a:latin typeface="Calibri Light" pitchFamily="34" charset="0"/>
                <a:cs typeface="Calibri Light" pitchFamily="34" charset="0"/>
              </a:rPr>
              <a:t>and the </a:t>
            </a:r>
            <a:r>
              <a:rPr lang="en-US" sz="2400" b="1" dirty="0" smtClean="0">
                <a:latin typeface="Calibri Light" pitchFamily="34" charset="0"/>
                <a:cs typeface="Calibri Light" pitchFamily="34" charset="0"/>
              </a:rPr>
              <a:t>description of responsibilities is very well presented</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Project </a:t>
            </a:r>
            <a:r>
              <a:rPr lang="en-US" sz="2400" dirty="0" smtClean="0">
                <a:latin typeface="Calibri Light" pitchFamily="34" charset="0"/>
                <a:cs typeface="Calibri Light" pitchFamily="34" charset="0"/>
              </a:rPr>
              <a:t>management and coordination are secured with a variety of appropriate resources, with bodies such as the Project Management Committee, Steering Committee, and the Quality Assurance Committee operating during the entire project cycle. It is envisaged for the communication within the project team to be upheld by working meetings, e-mails, Skype, and telephones. </a:t>
            </a:r>
            <a:r>
              <a:rPr lang="en-US" sz="2400" dirty="0" smtClean="0">
                <a:latin typeface="Calibri Light" pitchFamily="34" charset="0"/>
                <a:cs typeface="Calibri Light" pitchFamily="34" charset="0"/>
              </a:rPr>
              <a:t>	</a:t>
            </a:r>
            <a:endParaRPr lang="en-U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Selection decision</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874 eligible applications received</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147 selected for funding</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algn="just">
              <a:buFont typeface="Wingdings" pitchFamily="2" charset="2"/>
              <a:buChar char="Ø"/>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 SWARM was considered as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Group</a:t>
            </a:r>
            <a:r>
              <a:rPr kumimoji="0" lang="sr-Latn-RS" sz="2600" b="1" i="0" u="none" strike="noStrike" kern="1200" cap="none" spc="0" normalizeH="0" noProof="0" dirty="0" smtClean="0">
                <a:ln>
                  <a:noFill/>
                </a:ln>
                <a:solidFill>
                  <a:schemeClr val="tx1"/>
                </a:solidFill>
                <a:effectLst/>
                <a:uLnTx/>
                <a:uFillTx/>
                <a:latin typeface="Calibri Light" pitchFamily="34" charset="0"/>
                <a:cs typeface="Calibri Light" pitchFamily="34" charset="0"/>
              </a:rPr>
              <a:t> I</a:t>
            </a:r>
            <a:r>
              <a:rPr kumimoji="0" lang="sr-Latn-RS" sz="2600" b="0" i="0" u="none" strike="noStrike" kern="1200" cap="none" spc="0" normalizeH="0" noProof="0" dirty="0" smtClean="0">
                <a:ln>
                  <a:noFill/>
                </a:ln>
                <a:solidFill>
                  <a:schemeClr val="tx1"/>
                </a:solidFill>
                <a:effectLst/>
                <a:uLnTx/>
                <a:uFillTx/>
                <a:latin typeface="Calibri Light" pitchFamily="34" charset="0"/>
                <a:cs typeface="Calibri Light" pitchFamily="34" charset="0"/>
              </a:rPr>
              <a:t> (</a:t>
            </a:r>
            <a:r>
              <a:rPr lang="en-US" sz="2800" dirty="0" smtClean="0">
                <a:latin typeface="Calibri Light" pitchFamily="34" charset="0"/>
                <a:cs typeface="Calibri Light" pitchFamily="34" charset="0"/>
              </a:rPr>
              <a:t>Applications of very good quality </a:t>
            </a:r>
            <a:r>
              <a:rPr lang="en-US" sz="2800" dirty="0" smtClean="0">
                <a:latin typeface="Calibri Light" pitchFamily="34" charset="0"/>
                <a:cs typeface="Calibri Light" pitchFamily="34" charset="0"/>
              </a:rPr>
              <a:t>(</a:t>
            </a:r>
            <a:r>
              <a:rPr lang="en-US" sz="2800" dirty="0" smtClean="0">
                <a:latin typeface="Calibri Light" pitchFamily="34" charset="0"/>
                <a:cs typeface="Calibri Light" pitchFamily="34" charset="0"/>
              </a:rPr>
              <a:t>score higher than 75 points out of 100</a:t>
            </a:r>
            <a:r>
              <a:rPr lang="en-US" sz="2800" dirty="0" smtClean="0"/>
              <a:t>) </a:t>
            </a:r>
            <a:r>
              <a:rPr lang="sr-Latn-RS" sz="2800" dirty="0" smtClean="0"/>
              <a:t>– 118 applications (13,5 %)</a:t>
            </a:r>
            <a:endParaRPr lang="en-US" sz="2800" dirty="0" smtClean="0"/>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team </a:t>
            </a:r>
            <a:r>
              <a:rPr lang="sr-Latn-RS" sz="3400" b="1" dirty="0" smtClean="0">
                <a:solidFill>
                  <a:schemeClr val="tx2">
                    <a:lumMod val="60000"/>
                    <a:lumOff val="40000"/>
                  </a:schemeClr>
                </a:solidFill>
                <a:latin typeface="Calibri Light" pitchFamily="34" charset="0"/>
                <a:cs typeface="Calibri Light" pitchFamily="34" charset="0"/>
              </a:rPr>
              <a:t/>
            </a:r>
            <a:br>
              <a:rPr lang="sr-Latn-RS" sz="3400" b="1" dirty="0" smtClean="0">
                <a:solidFill>
                  <a:schemeClr val="tx2">
                    <a:lumMod val="60000"/>
                    <a:lumOff val="40000"/>
                  </a:schemeClr>
                </a:solidFill>
                <a:latin typeface="Calibri Light" pitchFamily="34" charset="0"/>
                <a:cs typeface="Calibri Light" pitchFamily="34" charset="0"/>
              </a:rPr>
            </a:br>
            <a:r>
              <a:rPr lang="en-US" sz="3400" b="1" dirty="0" smtClean="0">
                <a:solidFill>
                  <a:schemeClr val="tx2">
                    <a:lumMod val="60000"/>
                    <a:lumOff val="40000"/>
                  </a:schemeClr>
                </a:solidFill>
                <a:latin typeface="Calibri Light" pitchFamily="34" charset="0"/>
                <a:cs typeface="Calibri Light" pitchFamily="34" charset="0"/>
              </a:rPr>
              <a:t>and </a:t>
            </a:r>
            <a:r>
              <a:rPr lang="en-US" sz="3400" b="1" dirty="0" smtClean="0">
                <a:solidFill>
                  <a:schemeClr val="tx2">
                    <a:lumMod val="60000"/>
                    <a:lumOff val="40000"/>
                  </a:schemeClr>
                </a:solidFill>
                <a:latin typeface="Calibri Light" pitchFamily="34" charset="0"/>
                <a:cs typeface="Calibri Light" pitchFamily="34" charset="0"/>
              </a:rPr>
              <a:t>the cooperation arrangements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participating </a:t>
            </a:r>
            <a:r>
              <a:rPr lang="en-US" sz="2400"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are very appropriately involved in the implementation of the action and the decision making. </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conflict resolution mechanisms and tools are well presented</a:t>
            </a:r>
            <a:r>
              <a:rPr lang="en-US" sz="2400" dirty="0" smtClean="0">
                <a:latin typeface="Calibri Light" pitchFamily="34" charset="0"/>
                <a:cs typeface="Calibri Light" pitchFamily="34" charset="0"/>
              </a:rPr>
              <a:t> as well. </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project does not involve higher education institutions that have not benefited from support for capacity building in the past</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 </a:t>
            </a:r>
            <a:r>
              <a:rPr lang="en-US" sz="2400" b="1" dirty="0" smtClean="0">
                <a:latin typeface="Calibri Light" pitchFamily="34" charset="0"/>
                <a:cs typeface="Calibri Light" pitchFamily="34" charset="0"/>
              </a:rPr>
              <a:t>very detailed list of projects </a:t>
            </a:r>
            <a:r>
              <a:rPr lang="en-US" sz="2400" dirty="0" smtClean="0">
                <a:latin typeface="Calibri Light" pitchFamily="34" charset="0"/>
                <a:cs typeface="Calibri Light" pitchFamily="34" charset="0"/>
              </a:rPr>
              <a:t>in which the partners were involved </a:t>
            </a:r>
            <a:r>
              <a:rPr lang="en-US" sz="2400" b="1" dirty="0" smtClean="0">
                <a:latin typeface="Calibri Light" pitchFamily="34" charset="0"/>
                <a:cs typeface="Calibri Light" pitchFamily="34" charset="0"/>
              </a:rPr>
              <a:t>is provided</a:t>
            </a:r>
            <a:r>
              <a:rPr lang="en-US" sz="2400" dirty="0" smtClean="0">
                <a:latin typeface="Calibri Light" pitchFamily="34" charset="0"/>
                <a:cs typeface="Calibri Light" pitchFamily="34" charset="0"/>
              </a:rPr>
              <a:t>. 	</a:t>
            </a:r>
          </a:p>
          <a:p>
            <a:pPr algn="just">
              <a:buFont typeface="Wingdings" pitchFamily="2" charset="2"/>
              <a:buChar char="Ø"/>
            </a:pPr>
            <a:endParaRPr lang="en-U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Impact and sustainability </a:t>
            </a:r>
            <a:r>
              <a:rPr lang="en-US" sz="3400" b="1" dirty="0" smtClean="0">
                <a:solidFill>
                  <a:schemeClr val="tx2">
                    <a:lumMod val="60000"/>
                    <a:lumOff val="40000"/>
                  </a:schemeClr>
                </a:solidFill>
                <a:latin typeface="Calibri Light" pitchFamily="34" charset="0"/>
                <a:cs typeface="Calibri Light" pitchFamily="34" charset="0"/>
              </a:rPr>
              <a:t>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It could be expected for the project to have a </a:t>
            </a:r>
            <a:r>
              <a:rPr lang="en-US" sz="2400" b="1" dirty="0" smtClean="0">
                <a:latin typeface="Calibri Light" pitchFamily="34" charset="0"/>
                <a:cs typeface="Calibri Light" pitchFamily="34" charset="0"/>
              </a:rPr>
              <a:t>substantial impact on the capacities of all participating </a:t>
            </a:r>
            <a:r>
              <a:rPr lang="en-US" sz="2400" b="1"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with a specific focus on water resources management, this being one of the major environmental and sustainability challenges of the 21st century. This way the support to the capacity of the participating </a:t>
            </a:r>
            <a:r>
              <a:rPr lang="en-US" sz="2400"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for future joint projects in the field will be provided</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project </a:t>
            </a:r>
            <a:r>
              <a:rPr lang="en-US" sz="2400" b="1" dirty="0" smtClean="0">
                <a:latin typeface="Calibri Light" pitchFamily="34" charset="0"/>
                <a:cs typeface="Calibri Light" pitchFamily="34" charset="0"/>
              </a:rPr>
              <a:t>could produce multiplier effects outside the participating </a:t>
            </a:r>
            <a:r>
              <a:rPr lang="en-US" sz="2400" b="1"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at the local, national, and regional level.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involvement of non-academic partners and relevant associate partners will contribute to the production of better multiplier effects. </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	</a:t>
            </a:r>
          </a:p>
          <a:p>
            <a:pPr algn="just">
              <a:buFont typeface="Wingdings" pitchFamily="2" charset="2"/>
              <a:buChar char="Ø"/>
            </a:pPr>
            <a:endParaRPr lang="en-U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Impact and sustainability </a:t>
            </a:r>
            <a:r>
              <a:rPr lang="en-US" sz="3400" b="1" dirty="0" smtClean="0">
                <a:solidFill>
                  <a:schemeClr val="tx2">
                    <a:lumMod val="60000"/>
                    <a:lumOff val="40000"/>
                  </a:schemeClr>
                </a:solidFill>
                <a:latin typeface="Calibri Light" pitchFamily="34" charset="0"/>
                <a:cs typeface="Calibri Light" pitchFamily="34" charset="0"/>
              </a:rPr>
              <a:t>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solidFill>
                  <a:srgbClr val="FF0000"/>
                </a:solidFill>
                <a:latin typeface="Calibri Light" pitchFamily="34" charset="0"/>
                <a:cs typeface="Calibri Light" pitchFamily="34" charset="0"/>
              </a:rPr>
              <a:t>M</a:t>
            </a:r>
            <a:r>
              <a:rPr lang="en-US" sz="2400" b="1" dirty="0" err="1" smtClean="0">
                <a:solidFill>
                  <a:srgbClr val="FF0000"/>
                </a:solidFill>
                <a:latin typeface="Calibri Light" pitchFamily="34" charset="0"/>
                <a:cs typeface="Calibri Light" pitchFamily="34" charset="0"/>
              </a:rPr>
              <a:t>easures</a:t>
            </a:r>
            <a:r>
              <a:rPr lang="en-US" sz="2400" b="1" dirty="0" smtClean="0">
                <a:solidFill>
                  <a:srgbClr val="FF0000"/>
                </a:solidFill>
                <a:latin typeface="Calibri Light" pitchFamily="34" charset="0"/>
                <a:cs typeface="Calibri Light" pitchFamily="34" charset="0"/>
              </a:rPr>
              <a:t> </a:t>
            </a:r>
            <a:r>
              <a:rPr lang="en-US" sz="2400" b="1" dirty="0" smtClean="0">
                <a:solidFill>
                  <a:srgbClr val="FF0000"/>
                </a:solidFill>
                <a:latin typeface="Calibri Light" pitchFamily="34" charset="0"/>
                <a:cs typeface="Calibri Light" pitchFamily="34" charset="0"/>
              </a:rPr>
              <a:t>for the assessment of the effective impact achieved by the project could be better described</a:t>
            </a:r>
            <a:r>
              <a:rPr lang="en-US" sz="2400" dirty="0" smtClean="0">
                <a:latin typeface="Calibri Light" pitchFamily="34" charset="0"/>
                <a:cs typeface="Calibri Light" pitchFamily="34" charset="0"/>
              </a:rPr>
              <a:t>. 	</a:t>
            </a:r>
          </a:p>
          <a:p>
            <a:pPr algn="just">
              <a:buFont typeface="Wingdings" pitchFamily="2" charset="2"/>
              <a:buChar char="Ø"/>
            </a:pP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dissemination plan </a:t>
            </a:r>
            <a:r>
              <a:rPr lang="en-US" sz="2400" dirty="0" smtClean="0">
                <a:latin typeface="Calibri Light" pitchFamily="34" charset="0"/>
                <a:cs typeface="Calibri Light" pitchFamily="34" charset="0"/>
              </a:rPr>
              <a:t>during the project lifetime is </a:t>
            </a:r>
            <a:r>
              <a:rPr lang="en-US" sz="2400" b="1" dirty="0" smtClean="0">
                <a:latin typeface="Calibri Light" pitchFamily="34" charset="0"/>
                <a:cs typeface="Calibri Light" pitchFamily="34" charset="0"/>
              </a:rPr>
              <a:t>very well presented</a:t>
            </a:r>
            <a:r>
              <a:rPr lang="en-US" sz="2400" dirty="0" smtClean="0">
                <a:latin typeface="Calibri Light" pitchFamily="34" charset="0"/>
                <a:cs typeface="Calibri Light" pitchFamily="34" charset="0"/>
              </a:rPr>
              <a:t> and its efficacy can be expected.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Appropriate </a:t>
            </a:r>
            <a:r>
              <a:rPr lang="en-US" sz="2400" b="1" dirty="0" smtClean="0">
                <a:latin typeface="Calibri Light" pitchFamily="34" charset="0"/>
                <a:cs typeface="Calibri Light" pitchFamily="34" charset="0"/>
              </a:rPr>
              <a:t>resources are identified</a:t>
            </a:r>
            <a:r>
              <a:rPr lang="en-US" sz="2400" dirty="0" smtClean="0">
                <a:latin typeface="Calibri Light" pitchFamily="34" charset="0"/>
                <a:cs typeface="Calibri Light" pitchFamily="34" charset="0"/>
              </a:rPr>
              <a:t> in each of the participating </a:t>
            </a:r>
            <a:r>
              <a:rPr lang="en-US" sz="2400" dirty="0" err="1" smtClean="0">
                <a:latin typeface="Calibri Light" pitchFamily="34" charset="0"/>
                <a:cs typeface="Calibri Light" pitchFamily="34" charset="0"/>
              </a:rPr>
              <a:t>organisations</a:t>
            </a:r>
            <a:r>
              <a:rPr lang="en-US" sz="2400" dirty="0" smtClean="0">
                <a:latin typeface="Calibri Light" pitchFamily="34" charset="0"/>
                <a:cs typeface="Calibri Light" pitchFamily="34" charset="0"/>
              </a:rPr>
              <a:t> and this could ensure high quality dissemination of project experiences and outputs to relevant stakeholders.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 </a:t>
            </a:r>
            <a:r>
              <a:rPr lang="en-US" sz="2400" dirty="0" smtClean="0">
                <a:latin typeface="Calibri Light" pitchFamily="34" charset="0"/>
                <a:cs typeface="Calibri Light" pitchFamily="34" charset="0"/>
              </a:rPr>
              <a:t>range of relevant dissemination tools is envisaged, such as a website, publications, and others.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dissemination plan beyond the project lifetime is also envisaged, intended to take the form of the further implementation of the developed study content in the field of water management, including the lifelong learning (LLL) context.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Impact and sustainability </a:t>
            </a:r>
            <a:r>
              <a:rPr lang="en-US" sz="3400" b="1" dirty="0" smtClean="0">
                <a:solidFill>
                  <a:schemeClr val="tx2">
                    <a:lumMod val="60000"/>
                    <a:lumOff val="40000"/>
                  </a:schemeClr>
                </a:solidFill>
                <a:latin typeface="Calibri Light" pitchFamily="34" charset="0"/>
                <a:cs typeface="Calibri Light" pitchFamily="34" charset="0"/>
              </a:rPr>
              <a:t> </a:t>
            </a:r>
            <a:r>
              <a:rPr lang="sr-Latn-RS" sz="3400" b="1" dirty="0" smtClean="0">
                <a:solidFill>
                  <a:schemeClr val="tx2">
                    <a:lumMod val="60000"/>
                    <a:lumOff val="40000"/>
                  </a:schemeClr>
                </a:solidFill>
                <a:latin typeface="Calibri Light" pitchFamily="34" charset="0"/>
                <a:cs typeface="Calibri Light" pitchFamily="34" charset="0"/>
              </a:rPr>
              <a:t> </a:t>
            </a:r>
            <a:r>
              <a:rPr lang="en-US" sz="3400" b="1" dirty="0" smtClean="0">
                <a:solidFill>
                  <a:schemeClr val="tx2">
                    <a:lumMod val="60000"/>
                    <a:lumOff val="40000"/>
                  </a:schemeClr>
                </a:solidFill>
                <a:latin typeface="Calibri Light" pitchFamily="34" charset="0"/>
                <a:cs typeface="Calibri Light" pitchFamily="34" charset="0"/>
              </a:rPr>
              <a:t>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4176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participation of the strategic associated partners will contribute in this direction. </a:t>
            </a: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Water</a:t>
            </a:r>
            <a:r>
              <a:rPr lang="en-US" sz="2400" dirty="0" smtClean="0">
                <a:latin typeface="Calibri Light" pitchFamily="34" charset="0"/>
                <a:cs typeface="Calibri Light" pitchFamily="34" charset="0"/>
              </a:rPr>
              <a:t>, as the basic resource incorporated into functioning of different sectors requires an innovative, interdisciplinary, structural, and trans-boundary approach with strong coordination and cooperation across countries and across sectors. In this context, the </a:t>
            </a:r>
            <a:r>
              <a:rPr lang="en-US" sz="2400" b="1" dirty="0" smtClean="0">
                <a:latin typeface="Calibri Light" pitchFamily="34" charset="0"/>
                <a:cs typeface="Calibri Light" pitchFamily="34" charset="0"/>
              </a:rPr>
              <a:t>project has a highly maintainable orientation </a:t>
            </a:r>
            <a:r>
              <a:rPr lang="en-US" sz="2400" dirty="0" smtClean="0">
                <a:latin typeface="Calibri Light" pitchFamily="34" charset="0"/>
                <a:cs typeface="Calibri Light" pitchFamily="34" charset="0"/>
              </a:rPr>
              <a:t>and as such can ensure real sustainability of the proposed outputs and results after the project lifetime.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Relevant </a:t>
            </a:r>
            <a:r>
              <a:rPr lang="en-US" sz="2400" dirty="0" smtClean="0">
                <a:latin typeface="Calibri Light" pitchFamily="34" charset="0"/>
                <a:cs typeface="Calibri Light" pitchFamily="34" charset="0"/>
              </a:rPr>
              <a:t>information on the future forms of support is provided, including co-funding opportunities from the national budgets. </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	</a:t>
            </a:r>
          </a:p>
          <a:p>
            <a:pPr algn="just">
              <a:buFont typeface="Wingdings" pitchFamily="2" charset="2"/>
              <a:buChar char="Ø"/>
            </a:pPr>
            <a:endParaRPr lang="en-US" sz="2400" dirty="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	</a:t>
            </a:r>
          </a:p>
          <a:p>
            <a:r>
              <a:rPr lang="en-US" sz="2400" dirty="0" smtClean="0"/>
              <a:t>	</a:t>
            </a:r>
            <a:endParaRPr lang="en-US" sz="2400" dirty="0" smtClean="0">
              <a:latin typeface="Calibri Light" pitchFamily="34" charset="0"/>
              <a:cs typeface="Calibri Light" pitchFamily="34" charset="0"/>
            </a:endParaRPr>
          </a:p>
          <a:p>
            <a:pPr algn="just"/>
            <a:endParaRPr lang="en-US" sz="2400" dirty="0" smtClean="0">
              <a:latin typeface="Calibri Light" pitchFamily="34" charset="0"/>
              <a:cs typeface="Calibri Light" pitchFamily="34" charset="0"/>
            </a:endParaRPr>
          </a:p>
          <a:p>
            <a:pPr algn="just"/>
            <a:r>
              <a:rPr lang="en-US" sz="2400" dirty="0" smtClean="0"/>
              <a:t>	</a:t>
            </a:r>
          </a:p>
          <a:p>
            <a:pPr algn="just"/>
            <a:endParaRPr lang="en-US" sz="2400" dirty="0" smtClean="0"/>
          </a:p>
          <a:p>
            <a:pPr algn="just"/>
            <a:endParaRPr lang="en-US" sz="2400" dirty="0" smtClean="0"/>
          </a:p>
          <a:p>
            <a:pPr algn="just"/>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Award criteria</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Relevance of the project</a:t>
            </a: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Quality of the project design and implementation </a:t>
            </a:r>
            <a:r>
              <a:rPr lang="en-US" sz="2400" b="1" dirty="0" smtClean="0"/>
              <a:t>	</a:t>
            </a:r>
            <a:endParaRPr lang="sr-Latn-RS" sz="2400" b="1" dirty="0" smtClean="0"/>
          </a:p>
          <a:p>
            <a:pPr algn="just">
              <a:buFont typeface="Wingdings" pitchFamily="2" charset="2"/>
              <a:buChar char="Ø"/>
            </a:pPr>
            <a:endParaRPr lang="en-US" sz="2400" b="1" dirty="0" smtClean="0"/>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Quality of the project team and the cooperation </a:t>
            </a:r>
            <a:r>
              <a:rPr lang="en-US" sz="2400" dirty="0" smtClean="0">
                <a:latin typeface="Calibri Light" pitchFamily="34" charset="0"/>
                <a:cs typeface="Calibri Light" pitchFamily="34" charset="0"/>
              </a:rPr>
              <a:t>arrangements</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Impact </a:t>
            </a:r>
            <a:r>
              <a:rPr lang="en-US" sz="2400" dirty="0" smtClean="0">
                <a:latin typeface="Calibri Light" pitchFamily="34" charset="0"/>
                <a:cs typeface="Calibri Light" pitchFamily="34" charset="0"/>
              </a:rPr>
              <a:t>and sustainability 	</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Relevance of the project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t> </a:t>
            </a:r>
            <a:r>
              <a:rPr lang="sr-Latn-RS" sz="2300" dirty="0" smtClean="0">
                <a:latin typeface="Calibri Light" pitchFamily="34" charset="0"/>
                <a:cs typeface="Calibri Light" pitchFamily="34" charset="0"/>
              </a:rPr>
              <a:t>SWARM category </a:t>
            </a:r>
            <a:r>
              <a:rPr lang="en-US" sz="2300" dirty="0" smtClean="0">
                <a:latin typeface="Calibri Light" pitchFamily="34" charset="0"/>
                <a:cs typeface="Calibri Light" pitchFamily="34" charset="0"/>
              </a:rPr>
              <a:t>‘</a:t>
            </a:r>
            <a:r>
              <a:rPr lang="en-US" sz="2300" b="1" dirty="0" smtClean="0">
                <a:latin typeface="Calibri Light" pitchFamily="34" charset="0"/>
                <a:cs typeface="Calibri Light" pitchFamily="34" charset="0"/>
              </a:rPr>
              <a:t>curriculum development</a:t>
            </a:r>
            <a:r>
              <a:rPr lang="en-US" sz="2300" dirty="0" smtClean="0">
                <a:latin typeface="Calibri Light" pitchFamily="34" charset="0"/>
                <a:cs typeface="Calibri Light" pitchFamily="34" charset="0"/>
              </a:rPr>
              <a:t>’ and adequately refers to the ‘</a:t>
            </a:r>
            <a:r>
              <a:rPr lang="en-US" sz="2300" b="1" dirty="0" smtClean="0">
                <a:latin typeface="Calibri Light" pitchFamily="34" charset="0"/>
                <a:cs typeface="Calibri Light" pitchFamily="34" charset="0"/>
              </a:rPr>
              <a:t>improvement of the quality of education and training</a:t>
            </a:r>
            <a:r>
              <a:rPr lang="en-US" sz="2300" dirty="0" smtClean="0">
                <a:latin typeface="Calibri Light" pitchFamily="34" charset="0"/>
                <a:cs typeface="Calibri Light" pitchFamily="34" charset="0"/>
              </a:rPr>
              <a:t>’ as a general priority 	</a:t>
            </a:r>
          </a:p>
          <a:p>
            <a:pPr algn="just">
              <a:buFont typeface="Wingdings" pitchFamily="2" charset="2"/>
              <a:buChar char="Ø"/>
            </a:pPr>
            <a:r>
              <a:rPr lang="sr-Latn-RS" sz="2300" dirty="0" smtClean="0">
                <a:latin typeface="Calibri Light" pitchFamily="34" charset="0"/>
                <a:cs typeface="Calibri Light" pitchFamily="34" charset="0"/>
              </a:rPr>
              <a:t> SWARM </a:t>
            </a:r>
            <a:r>
              <a:rPr lang="en-US" sz="2300" b="1" dirty="0" smtClean="0">
                <a:latin typeface="Calibri Light" pitchFamily="34" charset="0"/>
                <a:cs typeface="Calibri Light" pitchFamily="34" charset="0"/>
              </a:rPr>
              <a:t>support</a:t>
            </a:r>
            <a:r>
              <a:rPr lang="sr-Latn-RS" sz="2300" dirty="0" smtClean="0">
                <a:latin typeface="Calibri Light" pitchFamily="34" charset="0"/>
                <a:cs typeface="Calibri Light" pitchFamily="34" charset="0"/>
              </a:rPr>
              <a:t>s</a:t>
            </a:r>
            <a:r>
              <a:rPr lang="en-US" sz="2300" dirty="0" smtClean="0">
                <a:latin typeface="Calibri Light" pitchFamily="34" charset="0"/>
                <a:cs typeface="Calibri Light" pitchFamily="34" charset="0"/>
              </a:rPr>
              <a:t> </a:t>
            </a:r>
            <a:r>
              <a:rPr lang="en-US" sz="2300" dirty="0" smtClean="0">
                <a:latin typeface="Calibri Light" pitchFamily="34" charset="0"/>
                <a:cs typeface="Calibri Light" pitchFamily="34" charset="0"/>
              </a:rPr>
              <a:t>the </a:t>
            </a:r>
            <a:r>
              <a:rPr lang="en-US" sz="2300" b="1" dirty="0" err="1" smtClean="0">
                <a:latin typeface="Calibri Light" pitchFamily="34" charset="0"/>
                <a:cs typeface="Calibri Light" pitchFamily="34" charset="0"/>
              </a:rPr>
              <a:t>modernisation</a:t>
            </a:r>
            <a:r>
              <a:rPr lang="en-US" sz="2300" b="1" dirty="0" smtClean="0">
                <a:latin typeface="Calibri Light" pitchFamily="34" charset="0"/>
                <a:cs typeface="Calibri Light" pitchFamily="34" charset="0"/>
              </a:rPr>
              <a:t>, accessibility, and </a:t>
            </a:r>
            <a:r>
              <a:rPr lang="en-US" sz="2300" b="1" dirty="0" err="1" smtClean="0">
                <a:latin typeface="Calibri Light" pitchFamily="34" charset="0"/>
                <a:cs typeface="Calibri Light" pitchFamily="34" charset="0"/>
              </a:rPr>
              <a:t>internationalisation</a:t>
            </a:r>
            <a:r>
              <a:rPr lang="en-US" sz="2300" b="1" dirty="0" smtClean="0">
                <a:latin typeface="Calibri Light" pitchFamily="34" charset="0"/>
                <a:cs typeface="Calibri Light" pitchFamily="34" charset="0"/>
              </a:rPr>
              <a:t> of higher education</a:t>
            </a:r>
            <a:r>
              <a:rPr lang="en-US" sz="2300" dirty="0" smtClean="0">
                <a:latin typeface="Calibri Light" pitchFamily="34" charset="0"/>
                <a:cs typeface="Calibri Light" pitchFamily="34" charset="0"/>
              </a:rPr>
              <a:t>, namely the second cycle in the field of water resource management in the Partner (Western Balkans) Countries 	</a:t>
            </a:r>
          </a:p>
          <a:p>
            <a:pPr algn="just">
              <a:buFont typeface="Wingdings" pitchFamily="2" charset="2"/>
              <a:buChar char="Ø"/>
            </a:pPr>
            <a:r>
              <a:rPr lang="sr-Latn-RS" sz="2300" dirty="0" smtClean="0">
                <a:latin typeface="Calibri Light" pitchFamily="34" charset="0"/>
                <a:cs typeface="Calibri Light" pitchFamily="34" charset="0"/>
              </a:rPr>
              <a:t> SWARM </a:t>
            </a:r>
            <a:r>
              <a:rPr lang="en-US" sz="2300" dirty="0" smtClean="0">
                <a:latin typeface="Calibri Light" pitchFamily="34" charset="0"/>
                <a:cs typeface="Calibri Light" pitchFamily="34" charset="0"/>
              </a:rPr>
              <a:t>claims to </a:t>
            </a:r>
            <a:r>
              <a:rPr lang="en-US" sz="2300" dirty="0" smtClean="0">
                <a:latin typeface="Calibri Light" pitchFamily="34" charset="0"/>
                <a:cs typeface="Calibri Light" pitchFamily="34" charset="0"/>
              </a:rPr>
              <a:t>help the countries at hand further their cooperation with the EU </a:t>
            </a:r>
            <a:r>
              <a:rPr lang="sr-Latn-RS" sz="2300" dirty="0" smtClean="0">
                <a:latin typeface="Calibri Light" pitchFamily="34" charset="0"/>
                <a:cs typeface="Calibri Light" pitchFamily="34" charset="0"/>
              </a:rPr>
              <a:t>regarding CBHE</a:t>
            </a:r>
          </a:p>
          <a:p>
            <a:pPr algn="just">
              <a:buFont typeface="Wingdings" pitchFamily="2" charset="2"/>
              <a:buChar char="Ø"/>
            </a:pPr>
            <a:r>
              <a:rPr lang="sr-Latn-RS" sz="2300" dirty="0" smtClean="0">
                <a:latin typeface="Calibri Light" pitchFamily="34" charset="0"/>
                <a:cs typeface="Calibri Light" pitchFamily="34" charset="0"/>
              </a:rPr>
              <a:t> SWARM </a:t>
            </a:r>
            <a:r>
              <a:rPr lang="en-US" sz="2300" dirty="0" smtClean="0">
                <a:latin typeface="Calibri Light" pitchFamily="34" charset="0"/>
                <a:cs typeface="Calibri Light" pitchFamily="34" charset="0"/>
              </a:rPr>
              <a:t>claims </a:t>
            </a:r>
            <a:r>
              <a:rPr lang="en-US" sz="2300" dirty="0" smtClean="0">
                <a:latin typeface="Calibri Light" pitchFamily="34" charset="0"/>
                <a:cs typeface="Calibri Light" pitchFamily="34" charset="0"/>
              </a:rPr>
              <a:t>to </a:t>
            </a:r>
            <a:r>
              <a:rPr lang="en-US" sz="2300" b="1" dirty="0" smtClean="0">
                <a:latin typeface="Calibri Light" pitchFamily="34" charset="0"/>
                <a:cs typeface="Calibri Light" pitchFamily="34" charset="0"/>
              </a:rPr>
              <a:t>develop and implement new competences based on the improvement of the existing </a:t>
            </a:r>
            <a:r>
              <a:rPr lang="en-US" sz="2300" dirty="0" smtClean="0">
                <a:latin typeface="Calibri Light" pitchFamily="34" charset="0"/>
                <a:cs typeface="Calibri Light" pitchFamily="34" charset="0"/>
              </a:rPr>
              <a:t>Master </a:t>
            </a:r>
            <a:r>
              <a:rPr lang="en-US" sz="2300" dirty="0" smtClean="0">
                <a:latin typeface="Calibri Light" pitchFamily="34" charset="0"/>
                <a:cs typeface="Calibri Light" pitchFamily="34" charset="0"/>
              </a:rPr>
              <a:t>curriculum in the field of water resource management </a:t>
            </a:r>
            <a:r>
              <a:rPr lang="en-US" sz="2300" dirty="0" smtClean="0">
                <a:latin typeface="Calibri Light" pitchFamily="34" charset="0"/>
                <a:cs typeface="Calibri Light" pitchFamily="34" charset="0"/>
              </a:rPr>
              <a:t>in </a:t>
            </a:r>
            <a:r>
              <a:rPr lang="en-US" sz="2300" dirty="0" smtClean="0">
                <a:latin typeface="Calibri Light" pitchFamily="34" charset="0"/>
                <a:cs typeface="Calibri Light" pitchFamily="34" charset="0"/>
              </a:rPr>
              <a:t>the context of the </a:t>
            </a:r>
            <a:r>
              <a:rPr lang="en-US" sz="2300" dirty="0" err="1" smtClean="0">
                <a:latin typeface="Calibri Light" pitchFamily="34" charset="0"/>
                <a:cs typeface="Calibri Light" pitchFamily="34" charset="0"/>
              </a:rPr>
              <a:t>labour</a:t>
            </a:r>
            <a:r>
              <a:rPr lang="en-US" sz="2300" dirty="0" smtClean="0">
                <a:latin typeface="Calibri Light" pitchFamily="34" charset="0"/>
                <a:cs typeface="Calibri Light" pitchFamily="34" charset="0"/>
              </a:rPr>
              <a:t> market and society needs, </a:t>
            </a:r>
            <a:r>
              <a:rPr lang="en-US" sz="2300" b="1" dirty="0" smtClean="0">
                <a:latin typeface="Calibri Light" pitchFamily="34" charset="0"/>
                <a:cs typeface="Calibri Light" pitchFamily="34" charset="0"/>
              </a:rPr>
              <a:t>enhancing the level of abilities and skills of future experts</a:t>
            </a:r>
            <a:r>
              <a:rPr lang="en-US" sz="2300" dirty="0" smtClean="0">
                <a:latin typeface="Calibri Light" pitchFamily="34" charset="0"/>
                <a:cs typeface="Calibri Light" pitchFamily="34" charset="0"/>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Relevance of the project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M</a:t>
            </a:r>
            <a:r>
              <a:rPr lang="en-US" sz="2400" dirty="0" err="1" smtClean="0">
                <a:latin typeface="Calibri Light" pitchFamily="34" charset="0"/>
                <a:cs typeface="Calibri Light" pitchFamily="34" charset="0"/>
              </a:rPr>
              <a:t>ain</a:t>
            </a:r>
            <a:r>
              <a:rPr lang="en-US" sz="2400" dirty="0" smtClean="0">
                <a:latin typeface="Calibri Light" pitchFamily="34" charset="0"/>
                <a:cs typeface="Calibri Light" pitchFamily="34" charset="0"/>
              </a:rPr>
              <a:t> results/outcomes</a:t>
            </a:r>
            <a:r>
              <a:rPr lang="sr-Latn-RS" sz="2400" dirty="0" smtClean="0">
                <a:latin typeface="Calibri Light" pitchFamily="34" charset="0"/>
                <a:cs typeface="Calibri Light" pitchFamily="34" charset="0"/>
              </a:rPr>
              <a:t>:</a:t>
            </a:r>
            <a:r>
              <a:rPr lang="en-US" sz="2400" dirty="0" smtClean="0">
                <a:latin typeface="Calibri Light" pitchFamily="34" charset="0"/>
                <a:cs typeface="Calibri Light" pitchFamily="34" charset="0"/>
              </a:rPr>
              <a:t> at </a:t>
            </a:r>
            <a:r>
              <a:rPr lang="en-US" sz="2400" dirty="0" smtClean="0">
                <a:latin typeface="Calibri Light" pitchFamily="34" charset="0"/>
                <a:cs typeface="Calibri Light" pitchFamily="34" charset="0"/>
              </a:rPr>
              <a:t>least 15 novel courses and learning materials developed, at least 90 members of the teaching staff trained, a Master curriculum developed, one professional specialist study </a:t>
            </a:r>
            <a:r>
              <a:rPr lang="en-US" sz="2400" dirty="0" err="1" smtClean="0">
                <a:latin typeface="Calibri Light" pitchFamily="34" charset="0"/>
                <a:cs typeface="Calibri Light" pitchFamily="34" charset="0"/>
              </a:rPr>
              <a:t>programme</a:t>
            </a:r>
            <a:r>
              <a:rPr lang="en-US" sz="2400" dirty="0" smtClean="0">
                <a:latin typeface="Calibri Light" pitchFamily="34" charset="0"/>
                <a:cs typeface="Calibri Light" pitchFamily="34" charset="0"/>
              </a:rPr>
              <a:t> developed </a:t>
            </a:r>
            <a:r>
              <a:rPr lang="sr-Latn-RS" sz="2400" dirty="0" smtClean="0">
                <a:latin typeface="Calibri Light" pitchFamily="34" charset="0"/>
                <a:cs typeface="Calibri Light" pitchFamily="34" charset="0"/>
              </a:rPr>
              <a:t> -&gt; </a:t>
            </a:r>
            <a:r>
              <a:rPr lang="en-US" sz="2400" b="1" dirty="0" smtClean="0">
                <a:latin typeface="Calibri Light" pitchFamily="34" charset="0"/>
                <a:cs typeface="Calibri Light" pitchFamily="34" charset="0"/>
              </a:rPr>
              <a:t>development and </a:t>
            </a:r>
            <a:r>
              <a:rPr lang="en-US" sz="2400" b="1" dirty="0" err="1" smtClean="0">
                <a:latin typeface="Calibri Light" pitchFamily="34" charset="0"/>
                <a:cs typeface="Calibri Light" pitchFamily="34" charset="0"/>
              </a:rPr>
              <a:t>modernisation</a:t>
            </a:r>
            <a:r>
              <a:rPr lang="en-US" sz="2400" b="1" dirty="0" smtClean="0">
                <a:latin typeface="Calibri Light" pitchFamily="34" charset="0"/>
                <a:cs typeface="Calibri Light" pitchFamily="34" charset="0"/>
              </a:rPr>
              <a:t> of curricula within the partner countries </a:t>
            </a:r>
            <a:r>
              <a:rPr lang="en-US" sz="2400" dirty="0" smtClean="0"/>
              <a:t>	</a:t>
            </a:r>
          </a:p>
          <a:p>
            <a:pPr algn="just">
              <a:buFont typeface="Wingdings" pitchFamily="2" charset="2"/>
              <a:buChar char="Ø"/>
            </a:pPr>
            <a:r>
              <a:rPr lang="sr-Latn-RS" sz="2400" dirty="0" smtClean="0">
                <a:latin typeface="Calibri Light" pitchFamily="34" charset="0"/>
                <a:cs typeface="Calibri Light" pitchFamily="34" charset="0"/>
              </a:rPr>
              <a:t> T</a:t>
            </a:r>
            <a:r>
              <a:rPr lang="en-US" sz="2400" dirty="0" err="1" smtClean="0">
                <a:latin typeface="Calibri Light" pitchFamily="34" charset="0"/>
                <a:cs typeface="Calibri Light" pitchFamily="34" charset="0"/>
              </a:rPr>
              <a:t>arget</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groups are identified </a:t>
            </a:r>
            <a:r>
              <a:rPr lang="en-US" sz="2400" dirty="0" smtClean="0"/>
              <a:t>	</a:t>
            </a:r>
          </a:p>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P</a:t>
            </a:r>
            <a:r>
              <a:rPr lang="en-US" sz="2400" dirty="0" err="1" smtClean="0">
                <a:latin typeface="Calibri Light" pitchFamily="34" charset="0"/>
                <a:cs typeface="Calibri Light" pitchFamily="34" charset="0"/>
              </a:rPr>
              <a:t>roposal</a:t>
            </a:r>
            <a:r>
              <a:rPr lang="en-US" sz="2400" dirty="0" smtClean="0">
                <a:latin typeface="Calibri Light" pitchFamily="34" charset="0"/>
                <a:cs typeface="Calibri Light" pitchFamily="34" charset="0"/>
              </a:rPr>
              <a:t> </a:t>
            </a:r>
            <a:r>
              <a:rPr lang="en-US" sz="2400" dirty="0" smtClean="0">
                <a:solidFill>
                  <a:srgbClr val="FF0000"/>
                </a:solidFill>
                <a:latin typeface="Calibri Light" pitchFamily="34" charset="0"/>
                <a:cs typeface="Calibri Light" pitchFamily="34" charset="0"/>
              </a:rPr>
              <a:t>does not </a:t>
            </a:r>
            <a:r>
              <a:rPr lang="en-US" sz="2400" dirty="0" smtClean="0">
                <a:latin typeface="Calibri Light" pitchFamily="34" charset="0"/>
                <a:cs typeface="Calibri Light" pitchFamily="34" charset="0"/>
              </a:rPr>
              <a:t>explain in sufficient detail and with clear arguments why the planned activities and expected results meet the needs of the target groups (teaching staff, students, and professionals) in the best way </a:t>
            </a:r>
            <a:r>
              <a:rPr lang="en-US" sz="2400" dirty="0" smtClean="0"/>
              <a:t>	</a:t>
            </a:r>
          </a:p>
          <a:p>
            <a:pPr algn="just">
              <a:buFont typeface="Wingdings" pitchFamily="2" charset="2"/>
              <a:buChar char="Ø"/>
            </a:pPr>
            <a:r>
              <a:rPr lang="sr-Latn-RS" sz="2400" dirty="0" smtClean="0"/>
              <a:t> </a:t>
            </a:r>
            <a:r>
              <a:rPr lang="en-US" sz="2400" dirty="0" smtClean="0">
                <a:latin typeface="Calibri Light" pitchFamily="34" charset="0"/>
                <a:cs typeface="Calibri Light" pitchFamily="34" charset="0"/>
              </a:rPr>
              <a:t>The administrative and technical staff and librarians are identified as target groups as well, but </a:t>
            </a:r>
            <a:r>
              <a:rPr lang="en-US" sz="2400" b="1" dirty="0" smtClean="0">
                <a:solidFill>
                  <a:srgbClr val="FF0000"/>
                </a:solidFill>
                <a:latin typeface="Calibri Light" pitchFamily="34" charset="0"/>
                <a:cs typeface="Calibri Light" pitchFamily="34" charset="0"/>
              </a:rPr>
              <a:t>their needs in the context of the project are not described</a:t>
            </a:r>
            <a:r>
              <a:rPr lang="en-US" sz="2400" dirty="0" smtClean="0">
                <a:solidFill>
                  <a:srgbClr val="FF0000"/>
                </a:solidFill>
                <a:latin typeface="Calibri Light" pitchFamily="34" charset="0"/>
                <a:cs typeface="Calibri Light" pitchFamily="34" charset="0"/>
              </a:rPr>
              <a:t>. </a:t>
            </a:r>
            <a:r>
              <a:rPr lang="en-US" sz="2400" dirty="0" smtClean="0">
                <a:solidFill>
                  <a:srgbClr val="FF0000"/>
                </a:solidFill>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Relevance of the project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proposal also </a:t>
            </a:r>
            <a:r>
              <a:rPr lang="en-US" sz="2400" dirty="0" smtClean="0">
                <a:solidFill>
                  <a:srgbClr val="FF0000"/>
                </a:solidFill>
                <a:latin typeface="Calibri Light" pitchFamily="34" charset="0"/>
                <a:cs typeface="Calibri Light" pitchFamily="34" charset="0"/>
              </a:rPr>
              <a:t>does not </a:t>
            </a:r>
            <a:r>
              <a:rPr lang="en-US" sz="2400" dirty="0" smtClean="0">
                <a:latin typeface="Calibri Light" pitchFamily="34" charset="0"/>
                <a:cs typeface="Calibri Light" pitchFamily="34" charset="0"/>
              </a:rPr>
              <a:t>clearly explain which main target groups from the wider society could be identified at the </a:t>
            </a:r>
            <a:r>
              <a:rPr lang="en-US" sz="2400" b="1" dirty="0" smtClean="0">
                <a:latin typeface="Calibri Light" pitchFamily="34" charset="0"/>
                <a:cs typeface="Calibri Light" pitchFamily="34" charset="0"/>
              </a:rPr>
              <a:t>local or/and national levels</a:t>
            </a:r>
            <a:r>
              <a:rPr lang="en-US" sz="2400" dirty="0" smtClean="0">
                <a:latin typeface="Calibri Light" pitchFamily="34" charset="0"/>
                <a:cs typeface="Calibri Light" pitchFamily="34" charset="0"/>
              </a:rPr>
              <a:t> and how they will </a:t>
            </a:r>
            <a:r>
              <a:rPr lang="en-US" sz="2400" b="1" dirty="0" smtClean="0">
                <a:latin typeface="Calibri Light" pitchFamily="34" charset="0"/>
                <a:cs typeface="Calibri Light" pitchFamily="34" charset="0"/>
              </a:rPr>
              <a:t>benefit</a:t>
            </a: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from the project results</a:t>
            </a:r>
            <a:r>
              <a:rPr lang="en-US" sz="2400" dirty="0" smtClean="0">
                <a:latin typeface="Calibri Light" pitchFamily="34" charset="0"/>
                <a:cs typeface="Calibri Light" pitchFamily="34" charset="0"/>
              </a:rPr>
              <a:t> after the project </a:t>
            </a:r>
            <a:r>
              <a:rPr lang="en-US" sz="2400" dirty="0" smtClean="0">
                <a:latin typeface="Calibri Light" pitchFamily="34" charset="0"/>
                <a:cs typeface="Calibri Light" pitchFamily="34" charset="0"/>
              </a:rPr>
              <a:t>completion</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H</a:t>
            </a:r>
            <a:r>
              <a:rPr lang="en-US" sz="2400" dirty="0" err="1" smtClean="0">
                <a:latin typeface="Calibri Light" pitchFamily="34" charset="0"/>
                <a:cs typeface="Calibri Light" pitchFamily="34" charset="0"/>
              </a:rPr>
              <a:t>ow</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results </a:t>
            </a:r>
            <a:r>
              <a:rPr lang="en-US" sz="2400" b="1" dirty="0" smtClean="0">
                <a:solidFill>
                  <a:srgbClr val="FF0000"/>
                </a:solidFill>
                <a:latin typeface="Calibri Light" pitchFamily="34" charset="0"/>
                <a:cs typeface="Calibri Light" pitchFamily="34" charset="0"/>
              </a:rPr>
              <a:t>will meet the needs </a:t>
            </a:r>
            <a:r>
              <a:rPr lang="en-US" sz="2400" dirty="0" smtClean="0">
                <a:latin typeface="Calibri Light" pitchFamily="34" charset="0"/>
                <a:cs typeface="Calibri Light" pitchFamily="34" charset="0"/>
              </a:rPr>
              <a:t>of the general society (different groups of citizens since water resource management affects all population groups in the Partner Countries involved</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project inscribes itself in </a:t>
            </a:r>
            <a:r>
              <a:rPr lang="en-US" sz="2400" b="1" dirty="0" smtClean="0">
                <a:latin typeface="Calibri Light" pitchFamily="34" charset="0"/>
                <a:cs typeface="Calibri Light" pitchFamily="34" charset="0"/>
              </a:rPr>
              <a:t>improving the quality of higher education </a:t>
            </a:r>
            <a:r>
              <a:rPr lang="en-US" sz="2400" dirty="0" smtClean="0">
                <a:latin typeface="Calibri Light" pitchFamily="34" charset="0"/>
                <a:cs typeface="Calibri Light" pitchFamily="34" charset="0"/>
              </a:rPr>
              <a:t>and the planned second cycle Master </a:t>
            </a:r>
            <a:r>
              <a:rPr lang="en-US" sz="2400" dirty="0" err="1" smtClean="0">
                <a:latin typeface="Calibri Light" pitchFamily="34" charset="0"/>
                <a:cs typeface="Calibri Light" pitchFamily="34" charset="0"/>
              </a:rPr>
              <a:t>programme</a:t>
            </a:r>
            <a:r>
              <a:rPr lang="en-US" sz="2400" dirty="0" smtClean="0">
                <a:latin typeface="Calibri Light" pitchFamily="34" charset="0"/>
                <a:cs typeface="Calibri Light" pitchFamily="34" charset="0"/>
              </a:rPr>
              <a:t> with relevant ECTS credits allocated and in this context it is </a:t>
            </a:r>
            <a:r>
              <a:rPr lang="en-US" sz="2400" b="1" dirty="0" smtClean="0">
                <a:latin typeface="Calibri Light" pitchFamily="34" charset="0"/>
                <a:cs typeface="Calibri Light" pitchFamily="34" charset="0"/>
              </a:rPr>
              <a:t>well connected to the development strategies of the European Union </a:t>
            </a:r>
            <a:r>
              <a:rPr lang="en-US" sz="2400" dirty="0" smtClean="0">
                <a:latin typeface="Calibri Light" pitchFamily="34" charset="0"/>
                <a:cs typeface="Calibri Light" pitchFamily="34" charset="0"/>
              </a:rPr>
              <a:t>and the targeted higher education systems in all Partner Countries involved. </a:t>
            </a:r>
            <a:r>
              <a:rPr lang="en-US" sz="2400" dirty="0" smtClean="0"/>
              <a:t>	</a:t>
            </a:r>
            <a:r>
              <a:rPr lang="en-US" sz="2400" dirty="0" smtClean="0">
                <a:latin typeface="Calibri Light" pitchFamily="34" charset="0"/>
                <a:cs typeface="Calibri Light" pitchFamily="34" charset="0"/>
              </a:rPr>
              <a:t> </a:t>
            </a:r>
            <a:r>
              <a:rPr lang="en-US" sz="2400" dirty="0" smtClean="0"/>
              <a:t>	</a:t>
            </a:r>
            <a:r>
              <a:rPr lang="en-US" sz="2400" dirty="0" smtClean="0">
                <a:solidFill>
                  <a:srgbClr val="FF0000"/>
                </a:solidFill>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Relevance of the project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sr-Latn-RS" sz="2300" dirty="0" smtClean="0">
                <a:latin typeface="Calibri Light" pitchFamily="34" charset="0"/>
                <a:cs typeface="Calibri Light" pitchFamily="34" charset="0"/>
              </a:rPr>
              <a:t>T</a:t>
            </a:r>
            <a:r>
              <a:rPr lang="en-US" sz="2300" dirty="0" smtClean="0">
                <a:latin typeface="Calibri Light" pitchFamily="34" charset="0"/>
                <a:cs typeface="Calibri Light" pitchFamily="34" charset="0"/>
              </a:rPr>
              <a:t>here </a:t>
            </a:r>
            <a:r>
              <a:rPr lang="en-US" sz="2300" dirty="0" smtClean="0">
                <a:latin typeface="Calibri Light" pitchFamily="34" charset="0"/>
                <a:cs typeface="Calibri Light" pitchFamily="34" charset="0"/>
              </a:rPr>
              <a:t>is a </a:t>
            </a:r>
            <a:r>
              <a:rPr lang="en-US" sz="2300" b="1" dirty="0" smtClean="0">
                <a:latin typeface="Calibri Light" pitchFamily="34" charset="0"/>
                <a:cs typeface="Calibri Light" pitchFamily="34" charset="0"/>
              </a:rPr>
              <a:t>clear link </a:t>
            </a:r>
            <a:r>
              <a:rPr lang="en-US" sz="2300" dirty="0" smtClean="0">
                <a:latin typeface="Calibri Light" pitchFamily="34" charset="0"/>
                <a:cs typeface="Calibri Light" pitchFamily="34" charset="0"/>
              </a:rPr>
              <a:t>between the project results and appropriate development strategies in </a:t>
            </a:r>
            <a:r>
              <a:rPr lang="sr-Latn-RS" sz="2300" dirty="0" smtClean="0">
                <a:latin typeface="Calibri Light" pitchFamily="34" charset="0"/>
                <a:cs typeface="Calibri Light" pitchFamily="34" charset="0"/>
              </a:rPr>
              <a:t>WBC</a:t>
            </a:r>
            <a:r>
              <a:rPr lang="en-US" sz="2300" dirty="0" smtClean="0"/>
              <a:t>	</a:t>
            </a:r>
            <a:endParaRPr lang="sr-Latn-RS" sz="2300" dirty="0" smtClean="0"/>
          </a:p>
          <a:p>
            <a:pPr algn="just">
              <a:buFont typeface="Wingdings" pitchFamily="2" charset="2"/>
              <a:buChar char="Ø"/>
            </a:pPr>
            <a:r>
              <a:rPr lang="sr-Latn-RS" sz="2300" dirty="0" smtClean="0">
                <a:latin typeface="Calibri Light" pitchFamily="34" charset="0"/>
                <a:cs typeface="Calibri Light" pitchFamily="34" charset="0"/>
              </a:rPr>
              <a:t> </a:t>
            </a:r>
            <a:r>
              <a:rPr lang="en-US" sz="2300" dirty="0" smtClean="0">
                <a:latin typeface="Calibri Light" pitchFamily="34" charset="0"/>
                <a:cs typeface="Calibri Light" pitchFamily="34" charset="0"/>
              </a:rPr>
              <a:t>The </a:t>
            </a:r>
            <a:r>
              <a:rPr lang="en-US" sz="2300" b="1" dirty="0" smtClean="0">
                <a:latin typeface="Calibri Light" pitchFamily="34" charset="0"/>
                <a:cs typeface="Calibri Light" pitchFamily="34" charset="0"/>
              </a:rPr>
              <a:t>objectives</a:t>
            </a:r>
            <a:r>
              <a:rPr lang="en-US" sz="2300" dirty="0" smtClean="0">
                <a:latin typeface="Calibri Light" pitchFamily="34" charset="0"/>
                <a:cs typeface="Calibri Light" pitchFamily="34" charset="0"/>
              </a:rPr>
              <a:t> of the project are </a:t>
            </a:r>
            <a:r>
              <a:rPr lang="en-US" sz="2300" b="1" dirty="0" smtClean="0">
                <a:latin typeface="Calibri Light" pitchFamily="34" charset="0"/>
                <a:cs typeface="Calibri Light" pitchFamily="34" charset="0"/>
              </a:rPr>
              <a:t>realistic and appropriate</a:t>
            </a:r>
            <a:r>
              <a:rPr lang="en-US" sz="2300" dirty="0" smtClean="0">
                <a:latin typeface="Calibri Light" pitchFamily="34" charset="0"/>
                <a:cs typeface="Calibri Light" pitchFamily="34" charset="0"/>
              </a:rPr>
              <a:t>, but they </a:t>
            </a:r>
            <a:r>
              <a:rPr lang="en-US" sz="2300" b="1" dirty="0" smtClean="0">
                <a:solidFill>
                  <a:srgbClr val="FF0000"/>
                </a:solidFill>
                <a:latin typeface="Calibri Light" pitchFamily="34" charset="0"/>
                <a:cs typeface="Calibri Light" pitchFamily="34" charset="0"/>
              </a:rPr>
              <a:t>are not based on </a:t>
            </a:r>
            <a:r>
              <a:rPr lang="en-US" sz="2300" dirty="0" smtClean="0">
                <a:latin typeface="Calibri Light" pitchFamily="34" charset="0"/>
                <a:cs typeface="Calibri Light" pitchFamily="34" charset="0"/>
              </a:rPr>
              <a:t>a substantial needs analysis and the facts presented </a:t>
            </a:r>
            <a:r>
              <a:rPr lang="en-US" sz="2300" b="1" dirty="0" smtClean="0">
                <a:latin typeface="Calibri Light" pitchFamily="34" charset="0"/>
                <a:cs typeface="Calibri Light" pitchFamily="34" charset="0"/>
              </a:rPr>
              <a:t>are not supported by data </a:t>
            </a:r>
            <a:r>
              <a:rPr lang="en-US" sz="2300" dirty="0" smtClean="0">
                <a:latin typeface="Calibri Light" pitchFamily="34" charset="0"/>
                <a:cs typeface="Calibri Light" pitchFamily="34" charset="0"/>
              </a:rPr>
              <a:t>or </a:t>
            </a:r>
            <a:r>
              <a:rPr lang="en-US" sz="2300" b="1" dirty="0" smtClean="0">
                <a:latin typeface="Calibri Light" pitchFamily="34" charset="0"/>
                <a:cs typeface="Calibri Light" pitchFamily="34" charset="0"/>
              </a:rPr>
              <a:t>feasibility studies</a:t>
            </a:r>
            <a:r>
              <a:rPr lang="en-US" sz="2300" dirty="0" smtClean="0">
                <a:latin typeface="Calibri Light" pitchFamily="34" charset="0"/>
                <a:cs typeface="Calibri Light" pitchFamily="34" charset="0"/>
              </a:rPr>
              <a:t>. </a:t>
            </a:r>
            <a:endParaRPr lang="sr-Latn-RS" sz="2300" dirty="0" smtClean="0">
              <a:latin typeface="Calibri Light" pitchFamily="34" charset="0"/>
              <a:cs typeface="Calibri Light" pitchFamily="34" charset="0"/>
            </a:endParaRPr>
          </a:p>
          <a:p>
            <a:pPr algn="just">
              <a:buFont typeface="Wingdings" pitchFamily="2" charset="2"/>
              <a:buChar char="Ø"/>
            </a:pPr>
            <a:r>
              <a:rPr lang="sr-Latn-RS" sz="2300" dirty="0" smtClean="0"/>
              <a:t> </a:t>
            </a:r>
            <a:r>
              <a:rPr lang="en-US" sz="2300" dirty="0" smtClean="0">
                <a:latin typeface="Calibri Light" pitchFamily="34" charset="0"/>
                <a:cs typeface="Calibri Light" pitchFamily="34" charset="0"/>
              </a:rPr>
              <a:t>The </a:t>
            </a:r>
            <a:r>
              <a:rPr lang="en-US" sz="2300" dirty="0" smtClean="0">
                <a:latin typeface="Calibri Light" pitchFamily="34" charset="0"/>
                <a:cs typeface="Calibri Light" pitchFamily="34" charset="0"/>
              </a:rPr>
              <a:t>project 	</a:t>
            </a:r>
            <a:r>
              <a:rPr lang="en-US" sz="2300" b="1" dirty="0" smtClean="0">
                <a:solidFill>
                  <a:srgbClr val="FF0000"/>
                </a:solidFill>
                <a:latin typeface="Calibri Light" pitchFamily="34" charset="0"/>
                <a:cs typeface="Calibri Light" pitchFamily="34" charset="0"/>
              </a:rPr>
              <a:t>could be much better argued</a:t>
            </a:r>
            <a:r>
              <a:rPr lang="en-US" sz="2300" b="1" dirty="0" smtClean="0">
                <a:latin typeface="Calibri Light" pitchFamily="34" charset="0"/>
                <a:cs typeface="Calibri Light" pitchFamily="34" charset="0"/>
              </a:rPr>
              <a:t> </a:t>
            </a:r>
            <a:r>
              <a:rPr lang="en-US" sz="2300" dirty="0" smtClean="0">
                <a:latin typeface="Calibri Light" pitchFamily="34" charset="0"/>
                <a:cs typeface="Calibri Light" pitchFamily="34" charset="0"/>
              </a:rPr>
              <a:t>if it would </a:t>
            </a:r>
            <a:r>
              <a:rPr lang="en-US" sz="2300" b="1" dirty="0" smtClean="0">
                <a:latin typeface="Calibri Light" pitchFamily="34" charset="0"/>
                <a:cs typeface="Calibri Light" pitchFamily="34" charset="0"/>
              </a:rPr>
              <a:t>include concise but convincing information</a:t>
            </a:r>
            <a:r>
              <a:rPr lang="en-US" sz="2300" dirty="0" smtClean="0">
                <a:latin typeface="Calibri Light" pitchFamily="34" charset="0"/>
                <a:cs typeface="Calibri Light" pitchFamily="34" charset="0"/>
              </a:rPr>
              <a:t> in relation to the objectives for each of the Partner Countries involved. 	</a:t>
            </a:r>
          </a:p>
          <a:p>
            <a:pPr algn="just">
              <a:buFont typeface="Wingdings" pitchFamily="2" charset="2"/>
              <a:buChar char="Ø"/>
            </a:pPr>
            <a:r>
              <a:rPr lang="sr-Latn-RS" sz="2300" dirty="0" smtClean="0"/>
              <a:t> </a:t>
            </a:r>
            <a:r>
              <a:rPr lang="en-US" sz="2300" dirty="0" smtClean="0">
                <a:latin typeface="Calibri Light" pitchFamily="34" charset="0"/>
                <a:cs typeface="Calibri Light" pitchFamily="34" charset="0"/>
              </a:rPr>
              <a:t>The applicants explain in a brief and conclusive manner the </a:t>
            </a:r>
            <a:r>
              <a:rPr lang="en-US" sz="2300" b="1" dirty="0" smtClean="0">
                <a:latin typeface="Calibri Light" pitchFamily="34" charset="0"/>
                <a:cs typeface="Calibri Light" pitchFamily="34" charset="0"/>
              </a:rPr>
              <a:t>innovative character </a:t>
            </a:r>
            <a:r>
              <a:rPr lang="en-US" sz="2300" dirty="0" smtClean="0">
                <a:latin typeface="Calibri Light" pitchFamily="34" charset="0"/>
                <a:cs typeface="Calibri Light" pitchFamily="34" charset="0"/>
              </a:rPr>
              <a:t>of the proposed </a:t>
            </a:r>
            <a:r>
              <a:rPr lang="en-US" sz="2300" dirty="0" smtClean="0">
                <a:latin typeface="Calibri Light" pitchFamily="34" charset="0"/>
                <a:cs typeface="Calibri Light" pitchFamily="34" charset="0"/>
              </a:rPr>
              <a:t>intervention</a:t>
            </a:r>
            <a:r>
              <a:rPr lang="sr-Latn-RS" sz="2300" dirty="0" smtClean="0">
                <a:latin typeface="Calibri Light" pitchFamily="34" charset="0"/>
                <a:cs typeface="Calibri Light" pitchFamily="34" charset="0"/>
              </a:rPr>
              <a:t> (</a:t>
            </a:r>
            <a:r>
              <a:rPr lang="en-US" sz="2300" dirty="0" smtClean="0">
                <a:latin typeface="Calibri Light" pitchFamily="34" charset="0"/>
                <a:cs typeface="Calibri Light" pitchFamily="34" charset="0"/>
              </a:rPr>
              <a:t>new syllabi and new courses, new laboratories for simulation problems in water resource management, innovative teacher training methods, and using information and communication technology (ICT) in the classroom </a:t>
            </a:r>
            <a:r>
              <a:rPr lang="sr-Latn-RS" sz="2300" dirty="0" smtClean="0">
                <a:latin typeface="Calibri Light" pitchFamily="34" charset="0"/>
                <a:cs typeface="Calibri Light" pitchFamily="34" charset="0"/>
              </a:rPr>
              <a:t>)</a:t>
            </a:r>
            <a:r>
              <a:rPr lang="en-US" sz="2300" dirty="0" smtClean="0">
                <a:latin typeface="Calibri Light" pitchFamily="34" charset="0"/>
                <a:cs typeface="Calibri Light" pitchFamily="34" charset="0"/>
              </a:rPr>
              <a:t>. </a:t>
            </a:r>
            <a:r>
              <a:rPr lang="en-US" sz="2300" dirty="0" smtClean="0">
                <a:latin typeface="Calibri Light" pitchFamily="34" charset="0"/>
                <a:cs typeface="Calibri Light" pitchFamily="34" charset="0"/>
              </a:rPr>
              <a:t>	</a:t>
            </a:r>
            <a:r>
              <a:rPr lang="en-US" sz="2400" dirty="0" smtClean="0">
                <a:solidFill>
                  <a:srgbClr val="FF0000"/>
                </a:solidFill>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Relevance of the project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action </a:t>
            </a:r>
            <a:r>
              <a:rPr lang="en-US" sz="2400" b="1" dirty="0" smtClean="0">
                <a:latin typeface="Calibri Light" pitchFamily="34" charset="0"/>
                <a:cs typeface="Calibri Light" pitchFamily="34" charset="0"/>
              </a:rPr>
              <a:t>is well connected with previous projects </a:t>
            </a:r>
            <a:r>
              <a:rPr lang="en-US" sz="2400" dirty="0" smtClean="0">
                <a:latin typeface="Calibri Light" pitchFamily="34" charset="0"/>
                <a:cs typeface="Calibri Light" pitchFamily="34" charset="0"/>
              </a:rPr>
              <a:t>carried out by the applicants in the past. </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dirty="0" smtClean="0">
                <a:latin typeface="Calibri Light" pitchFamily="34" charset="0"/>
                <a:cs typeface="Calibri Light" pitchFamily="34" charset="0"/>
              </a:rPr>
              <a:t>project application includes a convincing statement illustrating that </a:t>
            </a:r>
            <a:r>
              <a:rPr lang="en-US" sz="2400" b="1" dirty="0" smtClean="0">
                <a:latin typeface="Calibri Light" pitchFamily="34" charset="0"/>
                <a:cs typeface="Calibri Light" pitchFamily="34" charset="0"/>
              </a:rPr>
              <a:t>currently similar results could not be achieved through national, regional or local funding</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proposal received a positive feedback on "Relevance" from the consulted EU Delegation(s)</a:t>
            </a:r>
            <a:r>
              <a:rPr lang="en-US" sz="2400" dirty="0" smtClean="0">
                <a:latin typeface="Calibri Light" pitchFamily="34" charset="0"/>
                <a:cs typeface="Calibri Light" pitchFamily="34" charset="0"/>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686800" cy="838200"/>
          </a:xfrm>
        </p:spPr>
        <p:txBody>
          <a:bodyPr>
            <a:noAutofit/>
          </a:bodyPr>
          <a:lstStyle/>
          <a:p>
            <a:r>
              <a:rPr lang="en-US" sz="3400" b="1" dirty="0" smtClean="0">
                <a:solidFill>
                  <a:schemeClr val="tx2">
                    <a:lumMod val="60000"/>
                    <a:lumOff val="40000"/>
                  </a:schemeClr>
                </a:solidFill>
                <a:latin typeface="Calibri Light" pitchFamily="34" charset="0"/>
                <a:cs typeface="Calibri Light" pitchFamily="34" charset="0"/>
              </a:rPr>
              <a:t>Quality of the project design and implementation </a:t>
            </a:r>
            <a:endParaRPr lang="en-US" sz="34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Activities</a:t>
            </a: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grouped in sufficiently developed and well-structured work packages </a:t>
            </a:r>
            <a:r>
              <a:rPr lang="en-US" sz="2400" dirty="0" smtClean="0">
                <a:latin typeface="Calibri Light" pitchFamily="34" charset="0"/>
                <a:cs typeface="Calibri Light" pitchFamily="34" charset="0"/>
              </a:rPr>
              <a:t>are logically connected to the objectives and expected results, including milestones for the different work packages. </a:t>
            </a:r>
            <a:r>
              <a:rPr lang="en-US" sz="2400" dirty="0" smtClean="0"/>
              <a:t>	</a:t>
            </a: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Following the preparation, the </a:t>
            </a:r>
            <a:r>
              <a:rPr lang="en-US" sz="2400" b="1" dirty="0" smtClean="0">
                <a:latin typeface="Calibri Light" pitchFamily="34" charset="0"/>
                <a:cs typeface="Calibri Light" pitchFamily="34" charset="0"/>
              </a:rPr>
              <a:t>development phase </a:t>
            </a:r>
            <a:r>
              <a:rPr lang="en-US" sz="2400" dirty="0" smtClean="0">
                <a:latin typeface="Calibri Light" pitchFamily="34" charset="0"/>
                <a:cs typeface="Calibri Light" pitchFamily="34" charset="0"/>
              </a:rPr>
              <a:t>of the project </a:t>
            </a:r>
            <a:r>
              <a:rPr lang="en-US" sz="2400" b="1" dirty="0" smtClean="0">
                <a:latin typeface="Calibri Light" pitchFamily="34" charset="0"/>
                <a:cs typeface="Calibri Light" pitchFamily="34" charset="0"/>
              </a:rPr>
              <a:t>is very carefully drafted </a:t>
            </a:r>
            <a:r>
              <a:rPr lang="en-US" sz="2400" dirty="0" smtClean="0">
                <a:latin typeface="Calibri Light" pitchFamily="34" charset="0"/>
                <a:cs typeface="Calibri Light" pitchFamily="34" charset="0"/>
              </a:rPr>
              <a:t>and transparently presented, and lists the needed tasks in chronological order. </a:t>
            </a:r>
            <a:r>
              <a:rPr lang="en-US" sz="2400" dirty="0" smtClean="0"/>
              <a:t>	</a:t>
            </a: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WP2</a:t>
            </a:r>
            <a:r>
              <a:rPr lang="en-US" sz="2400" dirty="0" smtClean="0">
                <a:latin typeface="Calibri Light" pitchFamily="34" charset="0"/>
                <a:cs typeface="Calibri Light" pitchFamily="34" charset="0"/>
              </a:rPr>
              <a:t> (‘Development of competence-based curricula aligned with EU trends’) is subdivided into </a:t>
            </a:r>
            <a:r>
              <a:rPr lang="en-US" sz="2400" b="1" dirty="0" smtClean="0">
                <a:latin typeface="Calibri Light" pitchFamily="34" charset="0"/>
                <a:cs typeface="Calibri Light" pitchFamily="34" charset="0"/>
              </a:rPr>
              <a:t>six appropriate activities </a:t>
            </a:r>
            <a:r>
              <a:rPr lang="en-US" sz="2400" dirty="0" smtClean="0">
                <a:latin typeface="Calibri Light" pitchFamily="34" charset="0"/>
                <a:cs typeface="Calibri Light" pitchFamily="34" charset="0"/>
              </a:rPr>
              <a:t>logically connected and absolutely necessary activities to draft the study content. </a:t>
            </a:r>
            <a:r>
              <a:rPr lang="en-US" sz="2400" dirty="0" smtClean="0"/>
              <a:t>	</a:t>
            </a: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All work packages are presented with a clear logical connection </a:t>
            </a:r>
            <a:r>
              <a:rPr lang="en-US" sz="2400" dirty="0" smtClean="0">
                <a:latin typeface="Calibri Light" pitchFamily="34" charset="0"/>
                <a:cs typeface="Calibri Light" pitchFamily="34" charset="0"/>
              </a:rPr>
              <a:t>between activities and objectives of the project proposal. </a:t>
            </a:r>
            <a:r>
              <a:rPr lang="en-US" sz="2400" dirty="0" smtClean="0"/>
              <a:t>	</a:t>
            </a:r>
            <a:r>
              <a:rPr lang="en-US" sz="2400" dirty="0" smtClean="0">
                <a:latin typeface="Calibri Light" pitchFamily="34" charset="0"/>
                <a:cs typeface="Calibri Light" pitchFamily="34" charset="0"/>
              </a:rPr>
              <a:t> </a:t>
            </a:r>
            <a:r>
              <a:rPr lang="en-US" sz="2400" dirty="0" smtClean="0"/>
              <a:t>	</a:t>
            </a:r>
            <a:endParaRPr lang="en-US" sz="23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1913</Words>
  <Application>Microsoft Office PowerPoint</Application>
  <PresentationFormat>On-screen Show (4:3)</PresentationFormat>
  <Paragraphs>287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Selection decision</vt:lpstr>
      <vt:lpstr>Award criteria</vt:lpstr>
      <vt:lpstr>Relevance of the project</vt:lpstr>
      <vt:lpstr>Relevance of the project</vt:lpstr>
      <vt:lpstr>Relevance of the project</vt:lpstr>
      <vt:lpstr>Relevance of the project</vt:lpstr>
      <vt:lpstr>Relevance of the project</vt:lpstr>
      <vt:lpstr>Quality of the project design and implementation </vt:lpstr>
      <vt:lpstr>Quality of the project design and implementation </vt:lpstr>
      <vt:lpstr>Quality of the project design and implementation </vt:lpstr>
      <vt:lpstr>Quality of the project design and implementation </vt:lpstr>
      <vt:lpstr>Quality of the project design and implementation </vt:lpstr>
      <vt:lpstr>Quality of the project design and implementation </vt:lpstr>
      <vt:lpstr>Quality of the project team  and the cooperation arrangements   </vt:lpstr>
      <vt:lpstr>Quality of the project team  and the cooperation arrangements   </vt:lpstr>
      <vt:lpstr>Quality of the project team  and the cooperation arrangements   </vt:lpstr>
      <vt:lpstr>Quality of the project team  and the cooperation arrangements   </vt:lpstr>
      <vt:lpstr>Quality of the project team  and the cooperation arrangements   </vt:lpstr>
      <vt:lpstr>Quality of the project team  and the cooperation arrangements   </vt:lpstr>
      <vt:lpstr>Impact and sustainability    </vt:lpstr>
      <vt:lpstr>Impact and sustainability    </vt:lpstr>
      <vt:lpstr>Impact and sustainability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45</cp:revision>
  <dcterms:created xsi:type="dcterms:W3CDTF">2006-08-16T00:00:00Z</dcterms:created>
  <dcterms:modified xsi:type="dcterms:W3CDTF">2018-12-18T22:36:16Z</dcterms:modified>
</cp:coreProperties>
</file>